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orizon" charset="1" panose="02000500000000000000"/>
      <p:regular r:id="rId10"/>
    </p:embeddedFont>
    <p:embeddedFont>
      <p:font typeface="TC Milo" charset="1" panose="00000000000000000000"/>
      <p:regular r:id="rId11"/>
    </p:embeddedFont>
    <p:embeddedFont>
      <p:font typeface="Agrandir" charset="1" panose="00000500000000000000"/>
      <p:regular r:id="rId12"/>
    </p:embeddedFont>
    <p:embeddedFont>
      <p:font typeface="Agrandir Bold" charset="1" panose="00000800000000000000"/>
      <p:regular r:id="rId13"/>
    </p:embeddedFont>
    <p:embeddedFont>
      <p:font typeface="Agrandir Italics" charset="1" panose="00000500000000000000"/>
      <p:regular r:id="rId14"/>
    </p:embeddedFont>
    <p:embeddedFont>
      <p:font typeface="Agrandir Bold Italics" charset="1" panose="00000800000000000000"/>
      <p:regular r:id="rId15"/>
    </p:embeddedFont>
    <p:embeddedFont>
      <p:font typeface="Agrandir Thin" charset="1" panose="00000200000000000000"/>
      <p:regular r:id="rId16"/>
    </p:embeddedFont>
    <p:embeddedFont>
      <p:font typeface="Agrandir Thin Italics" charset="1" panose="00000200000000000000"/>
      <p:regular r:id="rId17"/>
    </p:embeddedFont>
    <p:embeddedFont>
      <p:font typeface="Agrandir Medium" charset="1" panose="00000600000000000000"/>
      <p:regular r:id="rId18"/>
    </p:embeddedFont>
    <p:embeddedFont>
      <p:font typeface="Agrandir Medium Italics" charset="1" panose="00000600000000000000"/>
      <p:regular r:id="rId19"/>
    </p:embeddedFont>
    <p:embeddedFont>
      <p:font typeface="Agrandir Ultra-Bold" charset="1" panose="00000A00000000000000"/>
      <p:regular r:id="rId20"/>
    </p:embeddedFont>
    <p:embeddedFont>
      <p:font typeface="Agrandir Ultra-Bold Italics" charset="1" panose="00000A00000000000000"/>
      <p:regular r:id="rId21"/>
    </p:embeddedFont>
    <p:embeddedFont>
      <p:font typeface="Agrandir Heavy" charset="1" panose="00000900000000000000"/>
      <p:regular r:id="rId22"/>
    </p:embeddedFont>
    <p:embeddedFont>
      <p:font typeface="Agrandir Heavy Italics" charset="1" panose="000009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1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1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0.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7.jpeg" Type="http://schemas.openxmlformats.org/officeDocument/2006/relationships/image"/><Relationship Id="rId8" Target="../media/image28.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10.png" Type="http://schemas.openxmlformats.org/officeDocument/2006/relationships/image"/><Relationship Id="rId4" Target="../media/image30.png" Type="http://schemas.openxmlformats.org/officeDocument/2006/relationships/image"/><Relationship Id="rId5" Target="../media/image1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svg" Type="http://schemas.openxmlformats.org/officeDocument/2006/relationships/image"/><Relationship Id="rId2" Target="../media/image29.jpeg" Type="http://schemas.openxmlformats.org/officeDocument/2006/relationships/image"/><Relationship Id="rId3" Target="../media/image31.png" Type="http://schemas.openxmlformats.org/officeDocument/2006/relationships/image"/><Relationship Id="rId4" Target="../media/image2.png" Type="http://schemas.openxmlformats.org/officeDocument/2006/relationships/image"/><Relationship Id="rId5" Target="../media/image32.pn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 Id="rId8" Target="../media/image5.png" Type="http://schemas.openxmlformats.org/officeDocument/2006/relationships/image"/><Relationship Id="rId9" Target="../media/image3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png" Type="http://schemas.openxmlformats.org/officeDocument/2006/relationships/image"/><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jpeg" Type="http://schemas.openxmlformats.org/officeDocument/2006/relationships/image"/><Relationship Id="rId7" Target="../media/image13.png" Type="http://schemas.openxmlformats.org/officeDocument/2006/relationships/image"/><Relationship Id="rId8" Target="../media/image14.jpeg" Type="http://schemas.openxmlformats.org/officeDocument/2006/relationships/image"/><Relationship Id="rId9" Target="../media/image15.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10.png" Type="http://schemas.openxmlformats.org/officeDocument/2006/relationships/image"/><Relationship Id="rId5" Target="../media/image2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36730" r="-68001" b="-5020"/>
            </a:stretch>
          </a:blipFill>
        </p:spPr>
      </p:sp>
      <p:sp>
        <p:nvSpPr>
          <p:cNvPr name="Freeform 3" id="3"/>
          <p:cNvSpPr/>
          <p:nvPr/>
        </p:nvSpPr>
        <p:spPr>
          <a:xfrm flipH="false" flipV="false" rot="-450449">
            <a:off x="4100564" y="7984250"/>
            <a:ext cx="16230600" cy="2844199"/>
          </a:xfrm>
          <a:custGeom>
            <a:avLst/>
            <a:gdLst/>
            <a:ahLst/>
            <a:cxnLst/>
            <a:rect r="r" b="b" t="t" l="l"/>
            <a:pathLst>
              <a:path h="2844199" w="16230600">
                <a:moveTo>
                  <a:pt x="0" y="0"/>
                </a:moveTo>
                <a:lnTo>
                  <a:pt x="16230600" y="0"/>
                </a:lnTo>
                <a:lnTo>
                  <a:pt x="16230600" y="2844199"/>
                </a:lnTo>
                <a:lnTo>
                  <a:pt x="0" y="2844199"/>
                </a:lnTo>
                <a:lnTo>
                  <a:pt x="0" y="0"/>
                </a:lnTo>
                <a:close/>
              </a:path>
            </a:pathLst>
          </a:custGeom>
          <a:blipFill>
            <a:blip r:embed="rId3"/>
            <a:stretch>
              <a:fillRect l="0" t="0" r="0" b="0"/>
            </a:stretch>
          </a:blipFill>
        </p:spPr>
      </p:sp>
      <p:sp>
        <p:nvSpPr>
          <p:cNvPr name="Freeform 4" id="4"/>
          <p:cNvSpPr/>
          <p:nvPr/>
        </p:nvSpPr>
        <p:spPr>
          <a:xfrm flipH="false" flipV="false" rot="-5841407">
            <a:off x="7527446" y="7122234"/>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751875">
            <a:off x="10043618" y="9112122"/>
            <a:ext cx="12352120" cy="8229600"/>
          </a:xfrm>
          <a:custGeom>
            <a:avLst/>
            <a:gdLst/>
            <a:ahLst/>
            <a:cxnLst/>
            <a:rect r="r" b="b" t="t" l="l"/>
            <a:pathLst>
              <a:path h="8229600" w="12352120">
                <a:moveTo>
                  <a:pt x="0" y="0"/>
                </a:moveTo>
                <a:lnTo>
                  <a:pt x="12352120" y="0"/>
                </a:lnTo>
                <a:lnTo>
                  <a:pt x="12352120"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4376478">
            <a:off x="1156889" y="8300709"/>
            <a:ext cx="6110478" cy="8229600"/>
          </a:xfrm>
          <a:custGeom>
            <a:avLst/>
            <a:gdLst/>
            <a:ahLst/>
            <a:cxnLst/>
            <a:rect r="r" b="b" t="t" l="l"/>
            <a:pathLst>
              <a:path h="8229600" w="6110478">
                <a:moveTo>
                  <a:pt x="0" y="0"/>
                </a:moveTo>
                <a:lnTo>
                  <a:pt x="6110478" y="0"/>
                </a:lnTo>
                <a:lnTo>
                  <a:pt x="6110478"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5400000">
            <a:off x="-1526086" y="2209505"/>
            <a:ext cx="1034126" cy="5286265"/>
          </a:xfrm>
          <a:custGeom>
            <a:avLst/>
            <a:gdLst/>
            <a:ahLst/>
            <a:cxnLst/>
            <a:rect r="r" b="b" t="t" l="l"/>
            <a:pathLst>
              <a:path h="5286265" w="1034126">
                <a:moveTo>
                  <a:pt x="0" y="0"/>
                </a:moveTo>
                <a:lnTo>
                  <a:pt x="1034126" y="0"/>
                </a:lnTo>
                <a:lnTo>
                  <a:pt x="1034126" y="5286265"/>
                </a:lnTo>
                <a:lnTo>
                  <a:pt x="0" y="5286265"/>
                </a:lnTo>
                <a:lnTo>
                  <a:pt x="0" y="0"/>
                </a:lnTo>
                <a:close/>
              </a:path>
            </a:pathLst>
          </a:custGeom>
          <a:blipFill>
            <a:blip r:embed="rId7"/>
            <a:stretch>
              <a:fillRect l="0" t="0" r="0" b="0"/>
            </a:stretch>
          </a:blipFill>
        </p:spPr>
      </p:sp>
      <p:sp>
        <p:nvSpPr>
          <p:cNvPr name="Freeform 8" id="8"/>
          <p:cNvSpPr/>
          <p:nvPr/>
        </p:nvSpPr>
        <p:spPr>
          <a:xfrm flipH="false" flipV="false" rot="5832559">
            <a:off x="18724672" y="2474201"/>
            <a:ext cx="930563" cy="4756873"/>
          </a:xfrm>
          <a:custGeom>
            <a:avLst/>
            <a:gdLst/>
            <a:ahLst/>
            <a:cxnLst/>
            <a:rect r="r" b="b" t="t" l="l"/>
            <a:pathLst>
              <a:path h="4756873" w="930563">
                <a:moveTo>
                  <a:pt x="0" y="0"/>
                </a:moveTo>
                <a:lnTo>
                  <a:pt x="930563" y="0"/>
                </a:lnTo>
                <a:lnTo>
                  <a:pt x="930563" y="4756873"/>
                </a:lnTo>
                <a:lnTo>
                  <a:pt x="0" y="4756873"/>
                </a:lnTo>
                <a:lnTo>
                  <a:pt x="0" y="0"/>
                </a:lnTo>
                <a:close/>
              </a:path>
            </a:pathLst>
          </a:custGeom>
          <a:blipFill>
            <a:blip r:embed="rId7"/>
            <a:stretch>
              <a:fillRect l="0" t="0" r="0" b="0"/>
            </a:stretch>
          </a:blipFill>
        </p:spPr>
      </p:sp>
      <p:sp>
        <p:nvSpPr>
          <p:cNvPr name="Freeform 9" id="9"/>
          <p:cNvSpPr/>
          <p:nvPr/>
        </p:nvSpPr>
        <p:spPr>
          <a:xfrm flipH="false" flipV="false" rot="-4430828">
            <a:off x="-2800176" y="-4554003"/>
            <a:ext cx="6737985" cy="8229600"/>
          </a:xfrm>
          <a:custGeom>
            <a:avLst/>
            <a:gdLst/>
            <a:ahLst/>
            <a:cxnLst/>
            <a:rect r="r" b="b" t="t" l="l"/>
            <a:pathLst>
              <a:path h="8229600" w="6737985">
                <a:moveTo>
                  <a:pt x="0" y="0"/>
                </a:moveTo>
                <a:lnTo>
                  <a:pt x="6737985" y="0"/>
                </a:lnTo>
                <a:lnTo>
                  <a:pt x="6737985" y="8229600"/>
                </a:lnTo>
                <a:lnTo>
                  <a:pt x="0" y="8229600"/>
                </a:lnTo>
                <a:lnTo>
                  <a:pt x="0" y="0"/>
                </a:lnTo>
                <a:close/>
              </a:path>
            </a:pathLst>
          </a:custGeom>
          <a:blipFill>
            <a:blip r:embed="rId8"/>
            <a:stretch>
              <a:fillRect l="0" t="0" r="0" b="0"/>
            </a:stretch>
          </a:blipFill>
        </p:spPr>
      </p:sp>
      <p:sp>
        <p:nvSpPr>
          <p:cNvPr name="Freeform 10" id="10"/>
          <p:cNvSpPr/>
          <p:nvPr/>
        </p:nvSpPr>
        <p:spPr>
          <a:xfrm flipH="true" flipV="false" rot="3902167">
            <a:off x="13786715" y="-4813126"/>
            <a:ext cx="6737985" cy="8229600"/>
          </a:xfrm>
          <a:custGeom>
            <a:avLst/>
            <a:gdLst/>
            <a:ahLst/>
            <a:cxnLst/>
            <a:rect r="r" b="b" t="t" l="l"/>
            <a:pathLst>
              <a:path h="8229600" w="6737985">
                <a:moveTo>
                  <a:pt x="6737985" y="0"/>
                </a:moveTo>
                <a:lnTo>
                  <a:pt x="0" y="0"/>
                </a:lnTo>
                <a:lnTo>
                  <a:pt x="0" y="8229600"/>
                </a:lnTo>
                <a:lnTo>
                  <a:pt x="6737985" y="8229600"/>
                </a:lnTo>
                <a:lnTo>
                  <a:pt x="6737985" y="0"/>
                </a:lnTo>
                <a:close/>
              </a:path>
            </a:pathLst>
          </a:custGeom>
          <a:blipFill>
            <a:blip r:embed="rId8"/>
            <a:stretch>
              <a:fillRect l="0" t="0" r="0" b="0"/>
            </a:stretch>
          </a:blipFill>
        </p:spPr>
      </p:sp>
      <p:sp>
        <p:nvSpPr>
          <p:cNvPr name="TextBox 11" id="11"/>
          <p:cNvSpPr txBox="true"/>
          <p:nvPr/>
        </p:nvSpPr>
        <p:spPr>
          <a:xfrm rot="0">
            <a:off x="1248492" y="1790728"/>
            <a:ext cx="15587325" cy="2933065"/>
          </a:xfrm>
          <a:prstGeom prst="rect">
            <a:avLst/>
          </a:prstGeom>
        </p:spPr>
        <p:txBody>
          <a:bodyPr anchor="t" rtlCol="false" tIns="0" lIns="0" bIns="0" rIns="0">
            <a:spAutoFit/>
          </a:bodyPr>
          <a:lstStyle/>
          <a:p>
            <a:pPr algn="ctr">
              <a:lnSpc>
                <a:spcPts val="5600"/>
              </a:lnSpc>
            </a:pPr>
            <a:r>
              <a:rPr lang="en-US" sz="5600">
                <a:solidFill>
                  <a:srgbClr val="FFFFFF"/>
                </a:solidFill>
                <a:latin typeface="Horizon"/>
              </a:rPr>
              <a:t>PENCARIAN BUKU MENGGUNAKAN ALGORITMA BINARY SEARCH DAN HASHING</a:t>
            </a:r>
          </a:p>
        </p:txBody>
      </p:sp>
      <p:sp>
        <p:nvSpPr>
          <p:cNvPr name="TextBox 12" id="12"/>
          <p:cNvSpPr txBox="true"/>
          <p:nvPr/>
        </p:nvSpPr>
        <p:spPr>
          <a:xfrm rot="0">
            <a:off x="3552343" y="5661598"/>
            <a:ext cx="11183314" cy="847412"/>
          </a:xfrm>
          <a:prstGeom prst="rect">
            <a:avLst/>
          </a:prstGeom>
        </p:spPr>
        <p:txBody>
          <a:bodyPr anchor="t" rtlCol="false" tIns="0" lIns="0" bIns="0" rIns="0">
            <a:spAutoFit/>
          </a:bodyPr>
          <a:lstStyle/>
          <a:p>
            <a:pPr algn="ctr">
              <a:lnSpc>
                <a:spcPts val="5944"/>
              </a:lnSpc>
            </a:pPr>
            <a:r>
              <a:rPr lang="en-US" sz="4246">
                <a:solidFill>
                  <a:srgbClr val="AA8E6B"/>
                </a:solidFill>
                <a:latin typeface="Agrandir Bold"/>
              </a:rPr>
              <a:t>Kelompok 8 Desain dan Analisis Algoritma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grpSp>
        <p:nvGrpSpPr>
          <p:cNvPr name="Group 3" id="3"/>
          <p:cNvGrpSpPr/>
          <p:nvPr/>
        </p:nvGrpSpPr>
        <p:grpSpPr>
          <a:xfrm rot="0">
            <a:off x="1465069" y="3899212"/>
            <a:ext cx="7357868" cy="5863464"/>
            <a:chOff x="0" y="0"/>
            <a:chExt cx="9810490" cy="7817952"/>
          </a:xfrm>
        </p:grpSpPr>
        <p:sp>
          <p:nvSpPr>
            <p:cNvPr name="Freeform 4" id="4"/>
            <p:cNvSpPr/>
            <p:nvPr/>
          </p:nvSpPr>
          <p:spPr>
            <a:xfrm flipH="false" flipV="false" rot="0">
              <a:off x="0" y="0"/>
              <a:ext cx="8847477" cy="7817952"/>
            </a:xfrm>
            <a:custGeom>
              <a:avLst/>
              <a:gdLst/>
              <a:ahLst/>
              <a:cxnLst/>
              <a:rect r="r" b="b" t="t" l="l"/>
              <a:pathLst>
                <a:path h="7817952" w="8847477">
                  <a:moveTo>
                    <a:pt x="0" y="0"/>
                  </a:moveTo>
                  <a:lnTo>
                    <a:pt x="8847477" y="0"/>
                  </a:lnTo>
                  <a:lnTo>
                    <a:pt x="8847477" y="7817952"/>
                  </a:lnTo>
                  <a:lnTo>
                    <a:pt x="0" y="78179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02580" y="166699"/>
              <a:ext cx="9107910" cy="7028016"/>
            </a:xfrm>
            <a:custGeom>
              <a:avLst/>
              <a:gdLst/>
              <a:ahLst/>
              <a:cxnLst/>
              <a:rect r="r" b="b" t="t" l="l"/>
              <a:pathLst>
                <a:path h="7028016" w="9107910">
                  <a:moveTo>
                    <a:pt x="0" y="0"/>
                  </a:moveTo>
                  <a:lnTo>
                    <a:pt x="9107910" y="0"/>
                  </a:lnTo>
                  <a:lnTo>
                    <a:pt x="9107910" y="7028016"/>
                  </a:lnTo>
                  <a:lnTo>
                    <a:pt x="0" y="7028016"/>
                  </a:lnTo>
                  <a:lnTo>
                    <a:pt x="0" y="0"/>
                  </a:lnTo>
                  <a:close/>
                </a:path>
              </a:pathLst>
            </a:custGeom>
            <a:blipFill>
              <a:blip r:embed="rId5"/>
              <a:stretch>
                <a:fillRect l="0" t="-33430" r="0" b="0"/>
              </a:stretch>
            </a:blipFill>
          </p:spPr>
        </p:sp>
      </p:grpSp>
      <p:sp>
        <p:nvSpPr>
          <p:cNvPr name="Freeform 6" id="6"/>
          <p:cNvSpPr/>
          <p:nvPr/>
        </p:nvSpPr>
        <p:spPr>
          <a:xfrm flipH="false" flipV="false" rot="0">
            <a:off x="3886635" y="3513235"/>
            <a:ext cx="3379865" cy="1216751"/>
          </a:xfrm>
          <a:custGeom>
            <a:avLst/>
            <a:gdLst/>
            <a:ahLst/>
            <a:cxnLst/>
            <a:rect r="r" b="b" t="t" l="l"/>
            <a:pathLst>
              <a:path h="1216751" w="3379865">
                <a:moveTo>
                  <a:pt x="0" y="0"/>
                </a:moveTo>
                <a:lnTo>
                  <a:pt x="3379865" y="0"/>
                </a:lnTo>
                <a:lnTo>
                  <a:pt x="3379865" y="1216752"/>
                </a:lnTo>
                <a:lnTo>
                  <a:pt x="0" y="12167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9753036" y="4010582"/>
            <a:ext cx="7213642" cy="5538032"/>
            <a:chOff x="0" y="0"/>
            <a:chExt cx="9618190" cy="7384042"/>
          </a:xfrm>
        </p:grpSpPr>
        <p:sp>
          <p:nvSpPr>
            <p:cNvPr name="Freeform 8" id="8"/>
            <p:cNvSpPr/>
            <p:nvPr/>
          </p:nvSpPr>
          <p:spPr>
            <a:xfrm flipH="false" flipV="false" rot="0">
              <a:off x="0" y="0"/>
              <a:ext cx="8356427" cy="7384042"/>
            </a:xfrm>
            <a:custGeom>
              <a:avLst/>
              <a:gdLst/>
              <a:ahLst/>
              <a:cxnLst/>
              <a:rect r="r" b="b" t="t" l="l"/>
              <a:pathLst>
                <a:path h="7384042" w="8356427">
                  <a:moveTo>
                    <a:pt x="0" y="0"/>
                  </a:moveTo>
                  <a:lnTo>
                    <a:pt x="8356427" y="0"/>
                  </a:lnTo>
                  <a:lnTo>
                    <a:pt x="8356427" y="7384042"/>
                  </a:lnTo>
                  <a:lnTo>
                    <a:pt x="0" y="73840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482283" y="239475"/>
              <a:ext cx="9135907" cy="7049619"/>
            </a:xfrm>
            <a:custGeom>
              <a:avLst/>
              <a:gdLst/>
              <a:ahLst/>
              <a:cxnLst/>
              <a:rect r="r" b="b" t="t" l="l"/>
              <a:pathLst>
                <a:path h="7049619" w="9135907">
                  <a:moveTo>
                    <a:pt x="0" y="0"/>
                  </a:moveTo>
                  <a:lnTo>
                    <a:pt x="9135907" y="0"/>
                  </a:lnTo>
                  <a:lnTo>
                    <a:pt x="9135907" y="7049619"/>
                  </a:lnTo>
                  <a:lnTo>
                    <a:pt x="0" y="7049619"/>
                  </a:lnTo>
                  <a:lnTo>
                    <a:pt x="0" y="0"/>
                  </a:lnTo>
                  <a:close/>
                </a:path>
              </a:pathLst>
            </a:custGeom>
            <a:blipFill>
              <a:blip r:embed="rId5"/>
              <a:stretch>
                <a:fillRect l="0" t="-33430" r="0" b="0"/>
              </a:stretch>
            </a:blipFill>
            <a:ln cap="sq">
              <a:noFill/>
              <a:prstDash val="solid"/>
              <a:miter/>
            </a:ln>
          </p:spPr>
        </p:sp>
      </p:grpSp>
      <p:sp>
        <p:nvSpPr>
          <p:cNvPr name="Freeform 10" id="10"/>
          <p:cNvSpPr/>
          <p:nvPr/>
        </p:nvSpPr>
        <p:spPr>
          <a:xfrm flipH="false" flipV="false" rot="0">
            <a:off x="11354013" y="3513235"/>
            <a:ext cx="3423231" cy="1232363"/>
          </a:xfrm>
          <a:custGeom>
            <a:avLst/>
            <a:gdLst/>
            <a:ahLst/>
            <a:cxnLst/>
            <a:rect r="r" b="b" t="t" l="l"/>
            <a:pathLst>
              <a:path h="1232363" w="3423231">
                <a:moveTo>
                  <a:pt x="0" y="0"/>
                </a:moveTo>
                <a:lnTo>
                  <a:pt x="3423230" y="0"/>
                </a:lnTo>
                <a:lnTo>
                  <a:pt x="3423230" y="1232363"/>
                </a:lnTo>
                <a:lnTo>
                  <a:pt x="0" y="12323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1" id="11"/>
          <p:cNvSpPr/>
          <p:nvPr/>
        </p:nvSpPr>
        <p:spPr>
          <a:xfrm flipH="false" flipV="false" rot="268255">
            <a:off x="-1306692"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8"/>
            <a:stretch>
              <a:fillRect l="0" t="0" r="0" b="0"/>
            </a:stretch>
          </a:blipFill>
        </p:spPr>
      </p:sp>
      <p:sp>
        <p:nvSpPr>
          <p:cNvPr name="Freeform 12" id="12"/>
          <p:cNvSpPr/>
          <p:nvPr/>
        </p:nvSpPr>
        <p:spPr>
          <a:xfrm flipH="false" flipV="false" rot="268255">
            <a:off x="8694559"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8"/>
            <a:stretch>
              <a:fillRect l="0" t="0" r="0" b="0"/>
            </a:stretch>
          </a:blipFill>
        </p:spPr>
      </p:sp>
      <p:sp>
        <p:nvSpPr>
          <p:cNvPr name="Freeform 13" id="13"/>
          <p:cNvSpPr/>
          <p:nvPr/>
        </p:nvSpPr>
        <p:spPr>
          <a:xfrm flipH="false" flipV="true" rot="-213602">
            <a:off x="-1247503"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8"/>
            <a:stretch>
              <a:fillRect l="0" t="0" r="0" b="0"/>
            </a:stretch>
          </a:blipFill>
          <a:ln cap="sq">
            <a:noFill/>
            <a:prstDash val="solid"/>
            <a:miter/>
          </a:ln>
        </p:spPr>
      </p:sp>
      <p:sp>
        <p:nvSpPr>
          <p:cNvPr name="Freeform 14" id="14"/>
          <p:cNvSpPr/>
          <p:nvPr/>
        </p:nvSpPr>
        <p:spPr>
          <a:xfrm flipH="false" flipV="true" rot="-213602">
            <a:off x="5821557"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8"/>
            <a:stretch>
              <a:fillRect l="0" t="0" r="0" b="0"/>
            </a:stretch>
          </a:blipFill>
          <a:ln cap="sq">
            <a:noFill/>
            <a:prstDash val="solid"/>
            <a:miter/>
          </a:ln>
        </p:spPr>
      </p:sp>
      <p:sp>
        <p:nvSpPr>
          <p:cNvPr name="Freeform 15" id="15"/>
          <p:cNvSpPr/>
          <p:nvPr/>
        </p:nvSpPr>
        <p:spPr>
          <a:xfrm flipH="false" flipV="true" rot="-213602">
            <a:off x="11295078" y="9588778"/>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8"/>
            <a:stretch>
              <a:fillRect l="0" t="0" r="0" b="0"/>
            </a:stretch>
          </a:blipFill>
          <a:ln cap="sq">
            <a:noFill/>
            <a:prstDash val="solid"/>
            <a:miter/>
          </a:ln>
        </p:spPr>
      </p:sp>
      <p:sp>
        <p:nvSpPr>
          <p:cNvPr name="TextBox 16" id="16"/>
          <p:cNvSpPr txBox="true"/>
          <p:nvPr/>
        </p:nvSpPr>
        <p:spPr>
          <a:xfrm rot="0">
            <a:off x="3332180" y="479459"/>
            <a:ext cx="10981515" cy="938276"/>
          </a:xfrm>
          <a:prstGeom prst="rect">
            <a:avLst/>
          </a:prstGeom>
        </p:spPr>
        <p:txBody>
          <a:bodyPr anchor="t" rtlCol="false" tIns="0" lIns="0" bIns="0" rIns="0">
            <a:spAutoFit/>
          </a:bodyPr>
          <a:lstStyle/>
          <a:p>
            <a:pPr algn="ctr">
              <a:lnSpc>
                <a:spcPts val="6142"/>
              </a:lnSpc>
            </a:pPr>
            <a:r>
              <a:rPr lang="en-US" sz="7400">
                <a:solidFill>
                  <a:srgbClr val="201E20"/>
                </a:solidFill>
                <a:latin typeface="Horizon"/>
              </a:rPr>
              <a:t>WORST CASE</a:t>
            </a:r>
          </a:p>
        </p:txBody>
      </p:sp>
      <p:sp>
        <p:nvSpPr>
          <p:cNvPr name="TextBox 17" id="17"/>
          <p:cNvSpPr txBox="true"/>
          <p:nvPr/>
        </p:nvSpPr>
        <p:spPr>
          <a:xfrm rot="0">
            <a:off x="4031005" y="3680450"/>
            <a:ext cx="3091126" cy="826389"/>
          </a:xfrm>
          <a:prstGeom prst="rect">
            <a:avLst/>
          </a:prstGeom>
        </p:spPr>
        <p:txBody>
          <a:bodyPr anchor="t" rtlCol="false" tIns="0" lIns="0" bIns="0" rIns="0">
            <a:spAutoFit/>
          </a:bodyPr>
          <a:lstStyle/>
          <a:p>
            <a:pPr algn="ctr">
              <a:lnSpc>
                <a:spcPts val="2988"/>
              </a:lnSpc>
            </a:pPr>
            <a:r>
              <a:rPr lang="en-US" sz="3600">
                <a:solidFill>
                  <a:srgbClr val="201E20"/>
                </a:solidFill>
                <a:latin typeface="Horizon"/>
              </a:rPr>
              <a:t>BINARY</a:t>
            </a:r>
          </a:p>
          <a:p>
            <a:pPr algn="ctr">
              <a:lnSpc>
                <a:spcPts val="2988"/>
              </a:lnSpc>
            </a:pPr>
            <a:r>
              <a:rPr lang="en-US" sz="3600">
                <a:solidFill>
                  <a:srgbClr val="201E20"/>
                </a:solidFill>
                <a:latin typeface="Horizon"/>
              </a:rPr>
              <a:t>SEARCH</a:t>
            </a:r>
          </a:p>
        </p:txBody>
      </p:sp>
      <p:sp>
        <p:nvSpPr>
          <p:cNvPr name="TextBox 18" id="18"/>
          <p:cNvSpPr txBox="true"/>
          <p:nvPr/>
        </p:nvSpPr>
        <p:spPr>
          <a:xfrm rot="0">
            <a:off x="11520065" y="3680450"/>
            <a:ext cx="3091126" cy="826389"/>
          </a:xfrm>
          <a:prstGeom prst="rect">
            <a:avLst/>
          </a:prstGeom>
        </p:spPr>
        <p:txBody>
          <a:bodyPr anchor="t" rtlCol="false" tIns="0" lIns="0" bIns="0" rIns="0">
            <a:spAutoFit/>
          </a:bodyPr>
          <a:lstStyle/>
          <a:p>
            <a:pPr algn="ctr">
              <a:lnSpc>
                <a:spcPts val="2988"/>
              </a:lnSpc>
            </a:pPr>
            <a:r>
              <a:rPr lang="en-US" sz="3600">
                <a:solidFill>
                  <a:srgbClr val="201E20"/>
                </a:solidFill>
                <a:latin typeface="Horizon"/>
              </a:rPr>
              <a:t>hash search</a:t>
            </a:r>
          </a:p>
        </p:txBody>
      </p:sp>
      <p:sp>
        <p:nvSpPr>
          <p:cNvPr name="TextBox 19" id="19"/>
          <p:cNvSpPr txBox="true"/>
          <p:nvPr/>
        </p:nvSpPr>
        <p:spPr>
          <a:xfrm rot="0">
            <a:off x="1658785" y="5099083"/>
            <a:ext cx="6970438" cy="2802771"/>
          </a:xfrm>
          <a:prstGeom prst="rect">
            <a:avLst/>
          </a:prstGeom>
        </p:spPr>
        <p:txBody>
          <a:bodyPr anchor="t" rtlCol="false" tIns="0" lIns="0" bIns="0" rIns="0">
            <a:spAutoFit/>
          </a:bodyPr>
          <a:lstStyle/>
          <a:p>
            <a:pPr marL="484923" indent="-242462" lvl="1">
              <a:lnSpc>
                <a:spcPts val="3144"/>
              </a:lnSpc>
              <a:buFont typeface="Arial"/>
              <a:buChar char="•"/>
            </a:pPr>
            <a:r>
              <a:rPr lang="en-US" sz="2246">
                <a:solidFill>
                  <a:srgbClr val="8B674A"/>
                </a:solidFill>
                <a:latin typeface="Agrandir Bold"/>
              </a:rPr>
              <a:t>Waktu: O(log n)</a:t>
            </a:r>
          </a:p>
          <a:p>
            <a:pPr marL="484923" indent="-242462" lvl="1">
              <a:lnSpc>
                <a:spcPts val="3144"/>
              </a:lnSpc>
              <a:buFont typeface="Arial"/>
              <a:buChar char="•"/>
            </a:pPr>
            <a:r>
              <a:rPr lang="en-US" sz="2246">
                <a:solidFill>
                  <a:srgbClr val="8B674A"/>
                </a:solidFill>
                <a:latin typeface="Agrandir Bold"/>
              </a:rPr>
              <a:t>Deskripsi: Terjadi ketika elemen yang dicari berada di ujung dataset atau tidak ada dalam dataset. Dalam kasus ini, setiap iterasi membagi dataset menjadi setengah, sehingga jumlah iterasi berkurang secara eksponensial.</a:t>
            </a:r>
          </a:p>
          <a:p>
            <a:pPr>
              <a:lnSpc>
                <a:spcPts val="3144"/>
              </a:lnSpc>
            </a:pPr>
          </a:p>
        </p:txBody>
      </p:sp>
      <p:sp>
        <p:nvSpPr>
          <p:cNvPr name="TextBox 20" id="20"/>
          <p:cNvSpPr txBox="true"/>
          <p:nvPr/>
        </p:nvSpPr>
        <p:spPr>
          <a:xfrm rot="0">
            <a:off x="10030838" y="5038725"/>
            <a:ext cx="6658037" cy="2847400"/>
          </a:xfrm>
          <a:prstGeom prst="rect">
            <a:avLst/>
          </a:prstGeom>
        </p:spPr>
        <p:txBody>
          <a:bodyPr anchor="t" rtlCol="false" tIns="0" lIns="0" bIns="0" rIns="0">
            <a:spAutoFit/>
          </a:bodyPr>
          <a:lstStyle/>
          <a:p>
            <a:pPr algn="just" marL="490659" indent="-245329" lvl="1">
              <a:lnSpc>
                <a:spcPts val="3181"/>
              </a:lnSpc>
              <a:buFont typeface="Arial"/>
              <a:buChar char="•"/>
            </a:pPr>
            <a:r>
              <a:rPr lang="en-US" sz="2272">
                <a:solidFill>
                  <a:srgbClr val="8B674A"/>
                </a:solidFill>
                <a:latin typeface="Agrandir Bold"/>
              </a:rPr>
              <a:t>Waktu: O(n)</a:t>
            </a:r>
          </a:p>
          <a:p>
            <a:pPr algn="just" marL="490659" indent="-245329" lvl="1">
              <a:lnSpc>
                <a:spcPts val="3181"/>
              </a:lnSpc>
              <a:buFont typeface="Arial"/>
              <a:buChar char="•"/>
            </a:pPr>
            <a:r>
              <a:rPr lang="en-US" sz="2272">
                <a:solidFill>
                  <a:srgbClr val="8B674A"/>
                </a:solidFill>
                <a:latin typeface="Agrandir Bold"/>
              </a:rPr>
              <a:t>Deskripsi: Terjadi ketika terjadi konflik hashing yang ekstensif, sehingga semua kunci hash berada di dalam satu slot tabel hash. Ini membuat pencarian menjadi linier dalam kasus terburuk.</a:t>
            </a:r>
          </a:p>
          <a:p>
            <a:pPr algn="just" marL="0" indent="0" lvl="0">
              <a:lnSpc>
                <a:spcPts val="3181"/>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grpSp>
        <p:nvGrpSpPr>
          <p:cNvPr name="Group 3" id="3"/>
          <p:cNvGrpSpPr/>
          <p:nvPr/>
        </p:nvGrpSpPr>
        <p:grpSpPr>
          <a:xfrm rot="0">
            <a:off x="1465069" y="3899212"/>
            <a:ext cx="7357868" cy="5863464"/>
            <a:chOff x="0" y="0"/>
            <a:chExt cx="9810490" cy="7817952"/>
          </a:xfrm>
        </p:grpSpPr>
        <p:sp>
          <p:nvSpPr>
            <p:cNvPr name="Freeform 4" id="4"/>
            <p:cNvSpPr/>
            <p:nvPr/>
          </p:nvSpPr>
          <p:spPr>
            <a:xfrm flipH="false" flipV="false" rot="0">
              <a:off x="0" y="0"/>
              <a:ext cx="8847477" cy="7817952"/>
            </a:xfrm>
            <a:custGeom>
              <a:avLst/>
              <a:gdLst/>
              <a:ahLst/>
              <a:cxnLst/>
              <a:rect r="r" b="b" t="t" l="l"/>
              <a:pathLst>
                <a:path h="7817952" w="8847477">
                  <a:moveTo>
                    <a:pt x="0" y="0"/>
                  </a:moveTo>
                  <a:lnTo>
                    <a:pt x="8847477" y="0"/>
                  </a:lnTo>
                  <a:lnTo>
                    <a:pt x="8847477" y="7817952"/>
                  </a:lnTo>
                  <a:lnTo>
                    <a:pt x="0" y="78179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02580" y="166699"/>
              <a:ext cx="9107910" cy="7028016"/>
            </a:xfrm>
            <a:custGeom>
              <a:avLst/>
              <a:gdLst/>
              <a:ahLst/>
              <a:cxnLst/>
              <a:rect r="r" b="b" t="t" l="l"/>
              <a:pathLst>
                <a:path h="7028016" w="9107910">
                  <a:moveTo>
                    <a:pt x="0" y="0"/>
                  </a:moveTo>
                  <a:lnTo>
                    <a:pt x="9107910" y="0"/>
                  </a:lnTo>
                  <a:lnTo>
                    <a:pt x="9107910" y="7028016"/>
                  </a:lnTo>
                  <a:lnTo>
                    <a:pt x="0" y="7028016"/>
                  </a:lnTo>
                  <a:lnTo>
                    <a:pt x="0" y="0"/>
                  </a:lnTo>
                  <a:close/>
                </a:path>
              </a:pathLst>
            </a:custGeom>
            <a:blipFill>
              <a:blip r:embed="rId5"/>
              <a:stretch>
                <a:fillRect l="0" t="-33430" r="0" b="0"/>
              </a:stretch>
            </a:blipFill>
          </p:spPr>
        </p:sp>
      </p:grpSp>
      <p:sp>
        <p:nvSpPr>
          <p:cNvPr name="Freeform 6" id="6"/>
          <p:cNvSpPr/>
          <p:nvPr/>
        </p:nvSpPr>
        <p:spPr>
          <a:xfrm flipH="false" flipV="false" rot="0">
            <a:off x="3886635" y="3513235"/>
            <a:ext cx="3379865" cy="1216751"/>
          </a:xfrm>
          <a:custGeom>
            <a:avLst/>
            <a:gdLst/>
            <a:ahLst/>
            <a:cxnLst/>
            <a:rect r="r" b="b" t="t" l="l"/>
            <a:pathLst>
              <a:path h="1216751" w="3379865">
                <a:moveTo>
                  <a:pt x="0" y="0"/>
                </a:moveTo>
                <a:lnTo>
                  <a:pt x="3379865" y="0"/>
                </a:lnTo>
                <a:lnTo>
                  <a:pt x="3379865" y="1216752"/>
                </a:lnTo>
                <a:lnTo>
                  <a:pt x="0" y="12167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9753036" y="4010582"/>
            <a:ext cx="7213642" cy="5538032"/>
            <a:chOff x="0" y="0"/>
            <a:chExt cx="9618190" cy="7384042"/>
          </a:xfrm>
        </p:grpSpPr>
        <p:sp>
          <p:nvSpPr>
            <p:cNvPr name="Freeform 8" id="8"/>
            <p:cNvSpPr/>
            <p:nvPr/>
          </p:nvSpPr>
          <p:spPr>
            <a:xfrm flipH="false" flipV="false" rot="0">
              <a:off x="0" y="0"/>
              <a:ext cx="8356427" cy="7384042"/>
            </a:xfrm>
            <a:custGeom>
              <a:avLst/>
              <a:gdLst/>
              <a:ahLst/>
              <a:cxnLst/>
              <a:rect r="r" b="b" t="t" l="l"/>
              <a:pathLst>
                <a:path h="7384042" w="8356427">
                  <a:moveTo>
                    <a:pt x="0" y="0"/>
                  </a:moveTo>
                  <a:lnTo>
                    <a:pt x="8356427" y="0"/>
                  </a:lnTo>
                  <a:lnTo>
                    <a:pt x="8356427" y="7384042"/>
                  </a:lnTo>
                  <a:lnTo>
                    <a:pt x="0" y="73840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482283" y="239475"/>
              <a:ext cx="9135907" cy="7049619"/>
            </a:xfrm>
            <a:custGeom>
              <a:avLst/>
              <a:gdLst/>
              <a:ahLst/>
              <a:cxnLst/>
              <a:rect r="r" b="b" t="t" l="l"/>
              <a:pathLst>
                <a:path h="7049619" w="9135907">
                  <a:moveTo>
                    <a:pt x="0" y="0"/>
                  </a:moveTo>
                  <a:lnTo>
                    <a:pt x="9135907" y="0"/>
                  </a:lnTo>
                  <a:lnTo>
                    <a:pt x="9135907" y="7049619"/>
                  </a:lnTo>
                  <a:lnTo>
                    <a:pt x="0" y="7049619"/>
                  </a:lnTo>
                  <a:lnTo>
                    <a:pt x="0" y="0"/>
                  </a:lnTo>
                  <a:close/>
                </a:path>
              </a:pathLst>
            </a:custGeom>
            <a:blipFill>
              <a:blip r:embed="rId5"/>
              <a:stretch>
                <a:fillRect l="0" t="-33430" r="0" b="0"/>
              </a:stretch>
            </a:blipFill>
            <a:ln cap="sq">
              <a:noFill/>
              <a:prstDash val="solid"/>
              <a:miter/>
            </a:ln>
          </p:spPr>
        </p:sp>
      </p:grpSp>
      <p:sp>
        <p:nvSpPr>
          <p:cNvPr name="Freeform 10" id="10"/>
          <p:cNvSpPr/>
          <p:nvPr/>
        </p:nvSpPr>
        <p:spPr>
          <a:xfrm flipH="false" flipV="false" rot="0">
            <a:off x="11354013" y="3513235"/>
            <a:ext cx="3423231" cy="1232363"/>
          </a:xfrm>
          <a:custGeom>
            <a:avLst/>
            <a:gdLst/>
            <a:ahLst/>
            <a:cxnLst/>
            <a:rect r="r" b="b" t="t" l="l"/>
            <a:pathLst>
              <a:path h="1232363" w="3423231">
                <a:moveTo>
                  <a:pt x="0" y="0"/>
                </a:moveTo>
                <a:lnTo>
                  <a:pt x="3423230" y="0"/>
                </a:lnTo>
                <a:lnTo>
                  <a:pt x="3423230" y="1232363"/>
                </a:lnTo>
                <a:lnTo>
                  <a:pt x="0" y="12323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1" id="11"/>
          <p:cNvSpPr/>
          <p:nvPr/>
        </p:nvSpPr>
        <p:spPr>
          <a:xfrm flipH="false" flipV="false" rot="268255">
            <a:off x="-1306692"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8"/>
            <a:stretch>
              <a:fillRect l="0" t="0" r="0" b="0"/>
            </a:stretch>
          </a:blipFill>
        </p:spPr>
      </p:sp>
      <p:sp>
        <p:nvSpPr>
          <p:cNvPr name="Freeform 12" id="12"/>
          <p:cNvSpPr/>
          <p:nvPr/>
        </p:nvSpPr>
        <p:spPr>
          <a:xfrm flipH="false" flipV="false" rot="268255">
            <a:off x="8694559"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8"/>
            <a:stretch>
              <a:fillRect l="0" t="0" r="0" b="0"/>
            </a:stretch>
          </a:blipFill>
        </p:spPr>
      </p:sp>
      <p:sp>
        <p:nvSpPr>
          <p:cNvPr name="Freeform 13" id="13"/>
          <p:cNvSpPr/>
          <p:nvPr/>
        </p:nvSpPr>
        <p:spPr>
          <a:xfrm flipH="false" flipV="true" rot="-213602">
            <a:off x="-1247503"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8"/>
            <a:stretch>
              <a:fillRect l="0" t="0" r="0" b="0"/>
            </a:stretch>
          </a:blipFill>
          <a:ln cap="sq">
            <a:noFill/>
            <a:prstDash val="solid"/>
            <a:miter/>
          </a:ln>
        </p:spPr>
      </p:sp>
      <p:sp>
        <p:nvSpPr>
          <p:cNvPr name="Freeform 14" id="14"/>
          <p:cNvSpPr/>
          <p:nvPr/>
        </p:nvSpPr>
        <p:spPr>
          <a:xfrm flipH="false" flipV="true" rot="-213602">
            <a:off x="5821557"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8"/>
            <a:stretch>
              <a:fillRect l="0" t="0" r="0" b="0"/>
            </a:stretch>
          </a:blipFill>
          <a:ln cap="sq">
            <a:noFill/>
            <a:prstDash val="solid"/>
            <a:miter/>
          </a:ln>
        </p:spPr>
      </p:sp>
      <p:sp>
        <p:nvSpPr>
          <p:cNvPr name="Freeform 15" id="15"/>
          <p:cNvSpPr/>
          <p:nvPr/>
        </p:nvSpPr>
        <p:spPr>
          <a:xfrm flipH="false" flipV="true" rot="-213602">
            <a:off x="11295078" y="9588778"/>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8"/>
            <a:stretch>
              <a:fillRect l="0" t="0" r="0" b="0"/>
            </a:stretch>
          </a:blipFill>
          <a:ln cap="sq">
            <a:noFill/>
            <a:prstDash val="solid"/>
            <a:miter/>
          </a:ln>
        </p:spPr>
      </p:sp>
      <p:sp>
        <p:nvSpPr>
          <p:cNvPr name="TextBox 16" id="16"/>
          <p:cNvSpPr txBox="true"/>
          <p:nvPr/>
        </p:nvSpPr>
        <p:spPr>
          <a:xfrm rot="0">
            <a:off x="3098381" y="479459"/>
            <a:ext cx="11449113" cy="938276"/>
          </a:xfrm>
          <a:prstGeom prst="rect">
            <a:avLst/>
          </a:prstGeom>
        </p:spPr>
        <p:txBody>
          <a:bodyPr anchor="t" rtlCol="false" tIns="0" lIns="0" bIns="0" rIns="0">
            <a:spAutoFit/>
          </a:bodyPr>
          <a:lstStyle/>
          <a:p>
            <a:pPr algn="ctr">
              <a:lnSpc>
                <a:spcPts val="6142"/>
              </a:lnSpc>
            </a:pPr>
            <a:r>
              <a:rPr lang="en-US" sz="7400">
                <a:solidFill>
                  <a:srgbClr val="201E20"/>
                </a:solidFill>
                <a:latin typeface="Horizon"/>
              </a:rPr>
              <a:t>AVERAGE CASE</a:t>
            </a:r>
          </a:p>
        </p:txBody>
      </p:sp>
      <p:sp>
        <p:nvSpPr>
          <p:cNvPr name="TextBox 17" id="17"/>
          <p:cNvSpPr txBox="true"/>
          <p:nvPr/>
        </p:nvSpPr>
        <p:spPr>
          <a:xfrm rot="0">
            <a:off x="4031005" y="3680450"/>
            <a:ext cx="3091126" cy="826389"/>
          </a:xfrm>
          <a:prstGeom prst="rect">
            <a:avLst/>
          </a:prstGeom>
        </p:spPr>
        <p:txBody>
          <a:bodyPr anchor="t" rtlCol="false" tIns="0" lIns="0" bIns="0" rIns="0">
            <a:spAutoFit/>
          </a:bodyPr>
          <a:lstStyle/>
          <a:p>
            <a:pPr algn="ctr">
              <a:lnSpc>
                <a:spcPts val="2988"/>
              </a:lnSpc>
            </a:pPr>
            <a:r>
              <a:rPr lang="en-US" sz="3600">
                <a:solidFill>
                  <a:srgbClr val="201E20"/>
                </a:solidFill>
                <a:latin typeface="Horizon"/>
              </a:rPr>
              <a:t>BINARY</a:t>
            </a:r>
          </a:p>
          <a:p>
            <a:pPr algn="ctr">
              <a:lnSpc>
                <a:spcPts val="2988"/>
              </a:lnSpc>
            </a:pPr>
            <a:r>
              <a:rPr lang="en-US" sz="3600">
                <a:solidFill>
                  <a:srgbClr val="201E20"/>
                </a:solidFill>
                <a:latin typeface="Horizon"/>
              </a:rPr>
              <a:t>SEARCH</a:t>
            </a:r>
          </a:p>
        </p:txBody>
      </p:sp>
      <p:sp>
        <p:nvSpPr>
          <p:cNvPr name="TextBox 18" id="18"/>
          <p:cNvSpPr txBox="true"/>
          <p:nvPr/>
        </p:nvSpPr>
        <p:spPr>
          <a:xfrm rot="0">
            <a:off x="11520065" y="3680450"/>
            <a:ext cx="3091126" cy="826389"/>
          </a:xfrm>
          <a:prstGeom prst="rect">
            <a:avLst/>
          </a:prstGeom>
        </p:spPr>
        <p:txBody>
          <a:bodyPr anchor="t" rtlCol="false" tIns="0" lIns="0" bIns="0" rIns="0">
            <a:spAutoFit/>
          </a:bodyPr>
          <a:lstStyle/>
          <a:p>
            <a:pPr algn="ctr">
              <a:lnSpc>
                <a:spcPts val="2988"/>
              </a:lnSpc>
            </a:pPr>
            <a:r>
              <a:rPr lang="en-US" sz="3600">
                <a:solidFill>
                  <a:srgbClr val="201E20"/>
                </a:solidFill>
                <a:latin typeface="Horizon"/>
              </a:rPr>
              <a:t>hash search</a:t>
            </a:r>
          </a:p>
        </p:txBody>
      </p:sp>
      <p:sp>
        <p:nvSpPr>
          <p:cNvPr name="TextBox 19" id="19"/>
          <p:cNvSpPr txBox="true"/>
          <p:nvPr/>
        </p:nvSpPr>
        <p:spPr>
          <a:xfrm rot="0">
            <a:off x="1852500" y="5321062"/>
            <a:ext cx="6970438" cy="2410554"/>
          </a:xfrm>
          <a:prstGeom prst="rect">
            <a:avLst/>
          </a:prstGeom>
        </p:spPr>
        <p:txBody>
          <a:bodyPr anchor="t" rtlCol="false" tIns="0" lIns="0" bIns="0" rIns="0">
            <a:spAutoFit/>
          </a:bodyPr>
          <a:lstStyle/>
          <a:p>
            <a:pPr marL="484923" indent="-242462" lvl="1">
              <a:lnSpc>
                <a:spcPts val="3144"/>
              </a:lnSpc>
              <a:buFont typeface="Arial"/>
              <a:buChar char="•"/>
            </a:pPr>
            <a:r>
              <a:rPr lang="en-US" sz="2246">
                <a:solidFill>
                  <a:srgbClr val="8B674A"/>
                </a:solidFill>
                <a:latin typeface="Agrandir Bold"/>
              </a:rPr>
              <a:t>Waktu: O(log n)</a:t>
            </a:r>
          </a:p>
          <a:p>
            <a:pPr marL="484923" indent="-242462" lvl="1">
              <a:lnSpc>
                <a:spcPts val="3144"/>
              </a:lnSpc>
              <a:buFont typeface="Arial"/>
              <a:buChar char="•"/>
            </a:pPr>
            <a:r>
              <a:rPr lang="en-US" sz="2246">
                <a:solidFill>
                  <a:srgbClr val="8B674A"/>
                </a:solidFill>
                <a:latin typeface="Agrandir Bold"/>
              </a:rPr>
              <a:t>Deskripsi: Pada rata-rata, waktu pencarian akan logaritmik tergantung pada jumlah elemen dalam dataset. Membutuhkan waktu logaritmik untuk menemukan elemen di dataset yang diurutkan.</a:t>
            </a:r>
          </a:p>
        </p:txBody>
      </p:sp>
      <p:sp>
        <p:nvSpPr>
          <p:cNvPr name="TextBox 20" id="20"/>
          <p:cNvSpPr txBox="true"/>
          <p:nvPr/>
        </p:nvSpPr>
        <p:spPr>
          <a:xfrm rot="0">
            <a:off x="10030838" y="5330587"/>
            <a:ext cx="6658037" cy="3647500"/>
          </a:xfrm>
          <a:prstGeom prst="rect">
            <a:avLst/>
          </a:prstGeom>
        </p:spPr>
        <p:txBody>
          <a:bodyPr anchor="t" rtlCol="false" tIns="0" lIns="0" bIns="0" rIns="0">
            <a:spAutoFit/>
          </a:bodyPr>
          <a:lstStyle/>
          <a:p>
            <a:pPr algn="just" marL="490659" indent="-245329" lvl="1">
              <a:lnSpc>
                <a:spcPts val="3181"/>
              </a:lnSpc>
              <a:buFont typeface="Arial"/>
              <a:buChar char="•"/>
            </a:pPr>
            <a:r>
              <a:rPr lang="en-US" sz="2272">
                <a:solidFill>
                  <a:srgbClr val="8B674A"/>
                </a:solidFill>
                <a:latin typeface="Agrandir Bold"/>
              </a:rPr>
              <a:t>Waktu: O(1) hingga O(n)</a:t>
            </a:r>
          </a:p>
          <a:p>
            <a:pPr algn="just" marL="490659" indent="-245329" lvl="1">
              <a:lnSpc>
                <a:spcPts val="3181"/>
              </a:lnSpc>
              <a:buFont typeface="Arial"/>
              <a:buChar char="•"/>
            </a:pPr>
            <a:r>
              <a:rPr lang="en-US" sz="2272">
                <a:solidFill>
                  <a:srgbClr val="8B674A"/>
                </a:solidFill>
                <a:latin typeface="Agrandir Bold"/>
              </a:rPr>
              <a:t>Deskripsi: Rata-rata waktu pencarian bergantung pada seberapa sering konflik hashing terjadi. Jika konflik jarang terjadi, waktu pencarian akan mendekati O(1), tetapi jika konflik lebih sering terjadi, waktu pencarian cenderung lebih dekat ke O(n).</a:t>
            </a:r>
          </a:p>
          <a:p>
            <a:pPr algn="just" marL="0" indent="0" lvl="0">
              <a:lnSpc>
                <a:spcPts val="3181"/>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268255">
            <a:off x="-1306692"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2085947" y="2890340"/>
            <a:ext cx="14116107" cy="2729723"/>
          </a:xfrm>
          <a:custGeom>
            <a:avLst/>
            <a:gdLst/>
            <a:ahLst/>
            <a:cxnLst/>
            <a:rect r="r" b="b" t="t" l="l"/>
            <a:pathLst>
              <a:path h="2729723" w="14116107">
                <a:moveTo>
                  <a:pt x="0" y="0"/>
                </a:moveTo>
                <a:lnTo>
                  <a:pt x="14116106" y="0"/>
                </a:lnTo>
                <a:lnTo>
                  <a:pt x="14116106" y="2729723"/>
                </a:lnTo>
                <a:lnTo>
                  <a:pt x="0" y="2729723"/>
                </a:lnTo>
                <a:lnTo>
                  <a:pt x="0" y="0"/>
                </a:lnTo>
                <a:close/>
              </a:path>
            </a:pathLst>
          </a:custGeom>
          <a:blipFill>
            <a:blip r:embed="rId4"/>
            <a:stretch>
              <a:fillRect l="0" t="-303796" r="0" b="-128637"/>
            </a:stretch>
          </a:blipFill>
          <a:ln cap="sq">
            <a:noFill/>
            <a:prstDash val="solid"/>
            <a:miter/>
          </a:ln>
        </p:spPr>
      </p:sp>
      <p:sp>
        <p:nvSpPr>
          <p:cNvPr name="Freeform 5" id="5"/>
          <p:cNvSpPr/>
          <p:nvPr/>
        </p:nvSpPr>
        <p:spPr>
          <a:xfrm flipH="false" flipV="false" rot="268255">
            <a:off x="8694559"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3"/>
            <a:stretch>
              <a:fillRect l="0" t="0" r="0" b="0"/>
            </a:stretch>
          </a:blipFill>
        </p:spPr>
      </p:sp>
      <p:sp>
        <p:nvSpPr>
          <p:cNvPr name="Freeform 6" id="6"/>
          <p:cNvSpPr/>
          <p:nvPr/>
        </p:nvSpPr>
        <p:spPr>
          <a:xfrm flipH="false" flipV="true" rot="-213602">
            <a:off x="-1247503"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3"/>
            <a:stretch>
              <a:fillRect l="0" t="0" r="0" b="0"/>
            </a:stretch>
          </a:blipFill>
          <a:ln cap="sq">
            <a:noFill/>
            <a:prstDash val="solid"/>
            <a:miter/>
          </a:ln>
        </p:spPr>
      </p:sp>
      <p:sp>
        <p:nvSpPr>
          <p:cNvPr name="Freeform 7" id="7"/>
          <p:cNvSpPr/>
          <p:nvPr/>
        </p:nvSpPr>
        <p:spPr>
          <a:xfrm flipH="false" flipV="true" rot="-213602">
            <a:off x="5821557"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3"/>
            <a:stretch>
              <a:fillRect l="0" t="0" r="0" b="0"/>
            </a:stretch>
          </a:blipFill>
          <a:ln cap="sq">
            <a:noFill/>
            <a:prstDash val="solid"/>
            <a:miter/>
          </a:ln>
        </p:spPr>
      </p:sp>
      <p:sp>
        <p:nvSpPr>
          <p:cNvPr name="Freeform 8" id="8"/>
          <p:cNvSpPr/>
          <p:nvPr/>
        </p:nvSpPr>
        <p:spPr>
          <a:xfrm flipH="false" flipV="true" rot="-213602">
            <a:off x="11295078" y="9588778"/>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3"/>
            <a:stretch>
              <a:fillRect l="0" t="0" r="0" b="0"/>
            </a:stretch>
          </a:blipFill>
          <a:ln cap="sq">
            <a:noFill/>
            <a:prstDash val="solid"/>
            <a:miter/>
          </a:ln>
        </p:spPr>
      </p:sp>
      <p:grpSp>
        <p:nvGrpSpPr>
          <p:cNvPr name="Group 9" id="9"/>
          <p:cNvGrpSpPr/>
          <p:nvPr/>
        </p:nvGrpSpPr>
        <p:grpSpPr>
          <a:xfrm rot="0">
            <a:off x="8374970" y="2473190"/>
            <a:ext cx="2317498" cy="834299"/>
            <a:chOff x="0" y="0"/>
            <a:chExt cx="3089998" cy="1112399"/>
          </a:xfrm>
        </p:grpSpPr>
        <p:sp>
          <p:nvSpPr>
            <p:cNvPr name="Freeform 10" id="10"/>
            <p:cNvSpPr/>
            <p:nvPr/>
          </p:nvSpPr>
          <p:spPr>
            <a:xfrm flipH="false" flipV="false" rot="0">
              <a:off x="0" y="0"/>
              <a:ext cx="3089998" cy="1112399"/>
            </a:xfrm>
            <a:custGeom>
              <a:avLst/>
              <a:gdLst/>
              <a:ahLst/>
              <a:cxnLst/>
              <a:rect r="r" b="b" t="t" l="l"/>
              <a:pathLst>
                <a:path h="1112399" w="3089998">
                  <a:moveTo>
                    <a:pt x="0" y="0"/>
                  </a:moveTo>
                  <a:lnTo>
                    <a:pt x="3089998" y="0"/>
                  </a:lnTo>
                  <a:lnTo>
                    <a:pt x="3089998" y="1112399"/>
                  </a:lnTo>
                  <a:lnTo>
                    <a:pt x="0" y="11123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31988" y="131651"/>
              <a:ext cx="2826022" cy="776738"/>
            </a:xfrm>
            <a:prstGeom prst="rect">
              <a:avLst/>
            </a:prstGeom>
          </p:spPr>
          <p:txBody>
            <a:bodyPr anchor="t" rtlCol="false" tIns="0" lIns="0" bIns="0" rIns="0">
              <a:spAutoFit/>
            </a:bodyPr>
            <a:lstStyle/>
            <a:p>
              <a:pPr algn="ctr">
                <a:lnSpc>
                  <a:spcPts val="2048"/>
                </a:lnSpc>
              </a:pPr>
              <a:r>
                <a:rPr lang="en-US" sz="2468">
                  <a:solidFill>
                    <a:srgbClr val="201E20"/>
                  </a:solidFill>
                  <a:latin typeface="Horizon"/>
                </a:rPr>
                <a:t>BINARY</a:t>
              </a:r>
            </a:p>
            <a:p>
              <a:pPr algn="ctr">
                <a:lnSpc>
                  <a:spcPts val="2048"/>
                </a:lnSpc>
              </a:pPr>
              <a:r>
                <a:rPr lang="en-US" sz="2468">
                  <a:solidFill>
                    <a:srgbClr val="201E20"/>
                  </a:solidFill>
                  <a:latin typeface="Horizon"/>
                </a:rPr>
                <a:t>SEARCH</a:t>
              </a:r>
            </a:p>
          </p:txBody>
        </p:sp>
      </p:grpSp>
      <p:sp>
        <p:nvSpPr>
          <p:cNvPr name="Freeform 12" id="12"/>
          <p:cNvSpPr/>
          <p:nvPr/>
        </p:nvSpPr>
        <p:spPr>
          <a:xfrm flipH="false" flipV="false" rot="0">
            <a:off x="2122602" y="6581233"/>
            <a:ext cx="14116107" cy="2729723"/>
          </a:xfrm>
          <a:custGeom>
            <a:avLst/>
            <a:gdLst/>
            <a:ahLst/>
            <a:cxnLst/>
            <a:rect r="r" b="b" t="t" l="l"/>
            <a:pathLst>
              <a:path h="2729723" w="14116107">
                <a:moveTo>
                  <a:pt x="0" y="0"/>
                </a:moveTo>
                <a:lnTo>
                  <a:pt x="14116107" y="0"/>
                </a:lnTo>
                <a:lnTo>
                  <a:pt x="14116107" y="2729723"/>
                </a:lnTo>
                <a:lnTo>
                  <a:pt x="0" y="2729723"/>
                </a:lnTo>
                <a:lnTo>
                  <a:pt x="0" y="0"/>
                </a:lnTo>
                <a:close/>
              </a:path>
            </a:pathLst>
          </a:custGeom>
          <a:blipFill>
            <a:blip r:embed="rId4"/>
            <a:stretch>
              <a:fillRect l="0" t="-303796" r="0" b="-128637"/>
            </a:stretch>
          </a:blipFill>
          <a:ln cap="sq">
            <a:noFill/>
            <a:prstDash val="solid"/>
            <a:miter/>
          </a:ln>
        </p:spPr>
      </p:sp>
      <p:grpSp>
        <p:nvGrpSpPr>
          <p:cNvPr name="Group 13" id="13"/>
          <p:cNvGrpSpPr/>
          <p:nvPr/>
        </p:nvGrpSpPr>
        <p:grpSpPr>
          <a:xfrm rot="0">
            <a:off x="8281008" y="6007545"/>
            <a:ext cx="2505424" cy="901953"/>
            <a:chOff x="0" y="0"/>
            <a:chExt cx="3340565" cy="1202603"/>
          </a:xfrm>
        </p:grpSpPr>
        <p:sp>
          <p:nvSpPr>
            <p:cNvPr name="Freeform 14" id="14"/>
            <p:cNvSpPr/>
            <p:nvPr/>
          </p:nvSpPr>
          <p:spPr>
            <a:xfrm flipH="false" flipV="false" rot="0">
              <a:off x="0" y="0"/>
              <a:ext cx="3340565" cy="1202603"/>
            </a:xfrm>
            <a:custGeom>
              <a:avLst/>
              <a:gdLst/>
              <a:ahLst/>
              <a:cxnLst/>
              <a:rect r="r" b="b" t="t" l="l"/>
              <a:pathLst>
                <a:path h="1202603" w="3340565">
                  <a:moveTo>
                    <a:pt x="0" y="0"/>
                  </a:moveTo>
                  <a:lnTo>
                    <a:pt x="3340565" y="0"/>
                  </a:lnTo>
                  <a:lnTo>
                    <a:pt x="3340565" y="1202603"/>
                  </a:lnTo>
                  <a:lnTo>
                    <a:pt x="0" y="12026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5" id="15"/>
            <p:cNvSpPr txBox="true"/>
            <p:nvPr/>
          </p:nvSpPr>
          <p:spPr>
            <a:xfrm rot="0">
              <a:off x="162043" y="146197"/>
              <a:ext cx="3016480" cy="823413"/>
            </a:xfrm>
            <a:prstGeom prst="rect">
              <a:avLst/>
            </a:prstGeom>
          </p:spPr>
          <p:txBody>
            <a:bodyPr anchor="t" rtlCol="false" tIns="0" lIns="0" bIns="0" rIns="0">
              <a:spAutoFit/>
            </a:bodyPr>
            <a:lstStyle/>
            <a:p>
              <a:pPr algn="ctr">
                <a:lnSpc>
                  <a:spcPts val="2186"/>
                </a:lnSpc>
              </a:pPr>
              <a:r>
                <a:rPr lang="en-US" sz="2634">
                  <a:solidFill>
                    <a:srgbClr val="201E20"/>
                  </a:solidFill>
                  <a:latin typeface="Horizon"/>
                </a:rPr>
                <a:t>hash search</a:t>
              </a:r>
            </a:p>
          </p:txBody>
        </p:sp>
      </p:grpSp>
      <p:sp>
        <p:nvSpPr>
          <p:cNvPr name="Freeform 16" id="16"/>
          <p:cNvSpPr/>
          <p:nvPr/>
        </p:nvSpPr>
        <p:spPr>
          <a:xfrm flipH="false" flipV="false" rot="0">
            <a:off x="4457095" y="3540480"/>
            <a:ext cx="10153249" cy="1429443"/>
          </a:xfrm>
          <a:custGeom>
            <a:avLst/>
            <a:gdLst/>
            <a:ahLst/>
            <a:cxnLst/>
            <a:rect r="r" b="b" t="t" l="l"/>
            <a:pathLst>
              <a:path h="1429443" w="10153249">
                <a:moveTo>
                  <a:pt x="0" y="0"/>
                </a:moveTo>
                <a:lnTo>
                  <a:pt x="10153249" y="0"/>
                </a:lnTo>
                <a:lnTo>
                  <a:pt x="10153249" y="1429443"/>
                </a:lnTo>
                <a:lnTo>
                  <a:pt x="0" y="1429443"/>
                </a:lnTo>
                <a:lnTo>
                  <a:pt x="0" y="0"/>
                </a:lnTo>
                <a:close/>
              </a:path>
            </a:pathLst>
          </a:custGeom>
          <a:blipFill>
            <a:blip r:embed="rId7"/>
            <a:stretch>
              <a:fillRect l="0" t="0" r="0" b="0"/>
            </a:stretch>
          </a:blipFill>
        </p:spPr>
      </p:sp>
      <p:sp>
        <p:nvSpPr>
          <p:cNvPr name="Freeform 17" id="17"/>
          <p:cNvSpPr/>
          <p:nvPr/>
        </p:nvSpPr>
        <p:spPr>
          <a:xfrm flipH="false" flipV="false" rot="0">
            <a:off x="4343705" y="7243180"/>
            <a:ext cx="10380030" cy="1405830"/>
          </a:xfrm>
          <a:custGeom>
            <a:avLst/>
            <a:gdLst/>
            <a:ahLst/>
            <a:cxnLst/>
            <a:rect r="r" b="b" t="t" l="l"/>
            <a:pathLst>
              <a:path h="1405830" w="10380030">
                <a:moveTo>
                  <a:pt x="0" y="0"/>
                </a:moveTo>
                <a:lnTo>
                  <a:pt x="10380030" y="0"/>
                </a:lnTo>
                <a:lnTo>
                  <a:pt x="10380030" y="1405829"/>
                </a:lnTo>
                <a:lnTo>
                  <a:pt x="0" y="1405829"/>
                </a:lnTo>
                <a:lnTo>
                  <a:pt x="0" y="0"/>
                </a:lnTo>
                <a:close/>
              </a:path>
            </a:pathLst>
          </a:custGeom>
          <a:blipFill>
            <a:blip r:embed="rId8"/>
            <a:stretch>
              <a:fillRect l="0" t="0" r="0" b="0"/>
            </a:stretch>
          </a:blipFill>
        </p:spPr>
      </p:sp>
      <p:sp>
        <p:nvSpPr>
          <p:cNvPr name="TextBox 18" id="18"/>
          <p:cNvSpPr txBox="true"/>
          <p:nvPr/>
        </p:nvSpPr>
        <p:spPr>
          <a:xfrm rot="0">
            <a:off x="2828730" y="650049"/>
            <a:ext cx="13409979" cy="938276"/>
          </a:xfrm>
          <a:prstGeom prst="rect">
            <a:avLst/>
          </a:prstGeom>
        </p:spPr>
        <p:txBody>
          <a:bodyPr anchor="t" rtlCol="false" tIns="0" lIns="0" bIns="0" rIns="0">
            <a:spAutoFit/>
          </a:bodyPr>
          <a:lstStyle/>
          <a:p>
            <a:pPr algn="ctr">
              <a:lnSpc>
                <a:spcPts val="6142"/>
              </a:lnSpc>
            </a:pPr>
            <a:r>
              <a:rPr lang="en-US" sz="7400">
                <a:solidFill>
                  <a:srgbClr val="201E20"/>
                </a:solidFill>
                <a:latin typeface="Horizon"/>
              </a:rPr>
              <a:t>RUNNING TIME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479494">
            <a:off x="-1261156" y="-3051836"/>
            <a:ext cx="20810311" cy="16390673"/>
          </a:xfrm>
          <a:custGeom>
            <a:avLst/>
            <a:gdLst/>
            <a:ahLst/>
            <a:cxnLst/>
            <a:rect r="r" b="b" t="t" l="l"/>
            <a:pathLst>
              <a:path h="16390673" w="20810311">
                <a:moveTo>
                  <a:pt x="16955331" y="16390672"/>
                </a:moveTo>
                <a:lnTo>
                  <a:pt x="0" y="9537373"/>
                </a:lnTo>
                <a:lnTo>
                  <a:pt x="3854981" y="0"/>
                </a:lnTo>
                <a:lnTo>
                  <a:pt x="20810312" y="6853299"/>
                </a:lnTo>
                <a:lnTo>
                  <a:pt x="16955331" y="16390672"/>
                </a:lnTo>
                <a:close/>
              </a:path>
            </a:pathLst>
          </a:custGeom>
          <a:blipFill>
            <a:blip r:embed="rId2"/>
            <a:stretch>
              <a:fillRect l="-33967" t="-57690" r="-52333" b="0"/>
            </a:stretch>
          </a:blipFill>
        </p:spPr>
      </p:sp>
      <p:sp>
        <p:nvSpPr>
          <p:cNvPr name="Freeform 3" id="3"/>
          <p:cNvSpPr/>
          <p:nvPr/>
        </p:nvSpPr>
        <p:spPr>
          <a:xfrm flipH="false" flipV="false" rot="-5013322">
            <a:off x="-7621579" y="911225"/>
            <a:ext cx="11211325" cy="8464551"/>
          </a:xfrm>
          <a:custGeom>
            <a:avLst/>
            <a:gdLst/>
            <a:ahLst/>
            <a:cxnLst/>
            <a:rect r="r" b="b" t="t" l="l"/>
            <a:pathLst>
              <a:path h="8464551" w="11211325">
                <a:moveTo>
                  <a:pt x="0" y="0"/>
                </a:moveTo>
                <a:lnTo>
                  <a:pt x="11211325" y="0"/>
                </a:lnTo>
                <a:lnTo>
                  <a:pt x="11211325" y="8464550"/>
                </a:lnTo>
                <a:lnTo>
                  <a:pt x="0" y="8464550"/>
                </a:lnTo>
                <a:lnTo>
                  <a:pt x="0" y="0"/>
                </a:lnTo>
                <a:close/>
              </a:path>
            </a:pathLst>
          </a:custGeom>
          <a:blipFill>
            <a:blip r:embed="rId3"/>
            <a:stretch>
              <a:fillRect l="0" t="0" r="0" b="0"/>
            </a:stretch>
          </a:blipFill>
        </p:spPr>
      </p:sp>
      <p:sp>
        <p:nvSpPr>
          <p:cNvPr name="Freeform 4" id="4"/>
          <p:cNvSpPr/>
          <p:nvPr/>
        </p:nvSpPr>
        <p:spPr>
          <a:xfrm flipH="true" flipV="true" rot="-5013322">
            <a:off x="14698254" y="911225"/>
            <a:ext cx="11211325" cy="8464551"/>
          </a:xfrm>
          <a:custGeom>
            <a:avLst/>
            <a:gdLst/>
            <a:ahLst/>
            <a:cxnLst/>
            <a:rect r="r" b="b" t="t" l="l"/>
            <a:pathLst>
              <a:path h="8464551" w="11211325">
                <a:moveTo>
                  <a:pt x="11211325" y="8464550"/>
                </a:moveTo>
                <a:lnTo>
                  <a:pt x="0" y="8464550"/>
                </a:lnTo>
                <a:lnTo>
                  <a:pt x="0" y="0"/>
                </a:lnTo>
                <a:lnTo>
                  <a:pt x="11211325" y="0"/>
                </a:lnTo>
                <a:lnTo>
                  <a:pt x="11211325" y="8464550"/>
                </a:lnTo>
                <a:close/>
              </a:path>
            </a:pathLst>
          </a:custGeom>
          <a:blipFill>
            <a:blip r:embed="rId3"/>
            <a:stretch>
              <a:fillRect l="0" t="0" r="0" b="0"/>
            </a:stretch>
          </a:blipFill>
        </p:spPr>
      </p:sp>
      <p:sp>
        <p:nvSpPr>
          <p:cNvPr name="Freeform 5" id="5"/>
          <p:cNvSpPr/>
          <p:nvPr/>
        </p:nvSpPr>
        <p:spPr>
          <a:xfrm flipH="false" flipV="false" rot="5400000">
            <a:off x="9020758" y="-4029142"/>
            <a:ext cx="1457615" cy="10738616"/>
          </a:xfrm>
          <a:custGeom>
            <a:avLst/>
            <a:gdLst/>
            <a:ahLst/>
            <a:cxnLst/>
            <a:rect r="r" b="b" t="t" l="l"/>
            <a:pathLst>
              <a:path h="10738616" w="1457615">
                <a:moveTo>
                  <a:pt x="0" y="0"/>
                </a:moveTo>
                <a:lnTo>
                  <a:pt x="1457616" y="0"/>
                </a:lnTo>
                <a:lnTo>
                  <a:pt x="1457616" y="10738615"/>
                </a:lnTo>
                <a:lnTo>
                  <a:pt x="0" y="10738615"/>
                </a:lnTo>
                <a:lnTo>
                  <a:pt x="0" y="0"/>
                </a:lnTo>
                <a:close/>
              </a:path>
            </a:pathLst>
          </a:custGeom>
          <a:blipFill>
            <a:blip r:embed="rId4"/>
            <a:stretch>
              <a:fillRect l="-81458" t="0" r="-87931" b="0"/>
            </a:stretch>
          </a:blipFill>
        </p:spPr>
      </p:sp>
      <p:sp>
        <p:nvSpPr>
          <p:cNvPr name="Freeform 6" id="6"/>
          <p:cNvSpPr/>
          <p:nvPr/>
        </p:nvSpPr>
        <p:spPr>
          <a:xfrm flipH="false" flipV="false" rot="0">
            <a:off x="-679343" y="3047102"/>
            <a:ext cx="18967343" cy="9553910"/>
          </a:xfrm>
          <a:custGeom>
            <a:avLst/>
            <a:gdLst/>
            <a:ahLst/>
            <a:cxnLst/>
            <a:rect r="r" b="b" t="t" l="l"/>
            <a:pathLst>
              <a:path h="9553910" w="18967343">
                <a:moveTo>
                  <a:pt x="0" y="0"/>
                </a:moveTo>
                <a:lnTo>
                  <a:pt x="18967343" y="0"/>
                </a:lnTo>
                <a:lnTo>
                  <a:pt x="18967343" y="9553910"/>
                </a:lnTo>
                <a:lnTo>
                  <a:pt x="0" y="9553910"/>
                </a:lnTo>
                <a:lnTo>
                  <a:pt x="0" y="0"/>
                </a:lnTo>
                <a:close/>
              </a:path>
            </a:pathLst>
          </a:custGeom>
          <a:blipFill>
            <a:blip r:embed="rId5"/>
            <a:stretch>
              <a:fillRect l="-31571" t="0" r="-31571" b="0"/>
            </a:stretch>
          </a:blipFill>
        </p:spPr>
      </p:sp>
      <p:sp>
        <p:nvSpPr>
          <p:cNvPr name="TextBox 7" id="7"/>
          <p:cNvSpPr txBox="true"/>
          <p:nvPr/>
        </p:nvSpPr>
        <p:spPr>
          <a:xfrm rot="0">
            <a:off x="2270315" y="2434173"/>
            <a:ext cx="13747370" cy="7204907"/>
          </a:xfrm>
          <a:prstGeom prst="rect">
            <a:avLst/>
          </a:prstGeom>
        </p:spPr>
        <p:txBody>
          <a:bodyPr anchor="t" rtlCol="false" tIns="0" lIns="0" bIns="0" rIns="0">
            <a:spAutoFit/>
          </a:bodyPr>
          <a:lstStyle/>
          <a:p>
            <a:pPr algn="just">
              <a:lnSpc>
                <a:spcPts val="4763"/>
              </a:lnSpc>
            </a:pPr>
            <a:r>
              <a:rPr lang="en-US" sz="3402">
                <a:solidFill>
                  <a:srgbClr val="AA8E6B"/>
                </a:solidFill>
                <a:latin typeface="Agrandir Bold"/>
              </a:rPr>
              <a:t>Dapat disimpulkan bahwa dalam kasus spesifik ini, Binary Search memiliki waktu eksekusi yang lebih cepat daripada Hash Search. Binary Search memiliki waktu yang lebih singkat, menunjukkan efisiensi yang lebih baik dalam pencarian data pada dataset yang telah diurutkan.</a:t>
            </a:r>
          </a:p>
          <a:p>
            <a:pPr algn="just">
              <a:lnSpc>
                <a:spcPts val="4763"/>
              </a:lnSpc>
            </a:pPr>
            <a:r>
              <a:rPr lang="en-US" sz="3402">
                <a:solidFill>
                  <a:srgbClr val="AA8E6B"/>
                </a:solidFill>
                <a:latin typeface="Agrandir Bold"/>
              </a:rPr>
              <a:t>Meskipun secara umum Binary Search memiliki kompleksitas waktu yang lebih rendah (logarithmic time) dibandingkan dengan Hash Search, hasil pengukuran ini menunjukkan bahwa implementasi spesifik dari Binary Search pada dataset tertentu mungkin memberikan waktu eksekusi yang lebih cepat daripada Hash Search pada situasi ini.</a:t>
            </a:r>
          </a:p>
          <a:p>
            <a:pPr algn="just">
              <a:lnSpc>
                <a:spcPts val="4763"/>
              </a:lnSpc>
            </a:pPr>
          </a:p>
        </p:txBody>
      </p:sp>
      <p:sp>
        <p:nvSpPr>
          <p:cNvPr name="TextBox 8" id="8"/>
          <p:cNvSpPr txBox="true"/>
          <p:nvPr/>
        </p:nvSpPr>
        <p:spPr>
          <a:xfrm rot="0">
            <a:off x="5125339" y="1032577"/>
            <a:ext cx="9252299" cy="871372"/>
          </a:xfrm>
          <a:prstGeom prst="rect">
            <a:avLst/>
          </a:prstGeom>
        </p:spPr>
        <p:txBody>
          <a:bodyPr anchor="t" rtlCol="false" tIns="0" lIns="0" bIns="0" rIns="0">
            <a:spAutoFit/>
          </a:bodyPr>
          <a:lstStyle/>
          <a:p>
            <a:pPr algn="ctr">
              <a:lnSpc>
                <a:spcPts val="5670"/>
              </a:lnSpc>
            </a:pPr>
            <a:r>
              <a:rPr lang="en-US" sz="6831">
                <a:solidFill>
                  <a:srgbClr val="201E20"/>
                </a:solidFill>
                <a:latin typeface="Horizon"/>
              </a:rPr>
              <a:t>KESIMPULAN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479494">
            <a:off x="-1261156" y="-3051836"/>
            <a:ext cx="20810311" cy="16390673"/>
          </a:xfrm>
          <a:custGeom>
            <a:avLst/>
            <a:gdLst/>
            <a:ahLst/>
            <a:cxnLst/>
            <a:rect r="r" b="b" t="t" l="l"/>
            <a:pathLst>
              <a:path h="16390673" w="20810311">
                <a:moveTo>
                  <a:pt x="16955331" y="16390672"/>
                </a:moveTo>
                <a:lnTo>
                  <a:pt x="0" y="9537373"/>
                </a:lnTo>
                <a:lnTo>
                  <a:pt x="3854981" y="0"/>
                </a:lnTo>
                <a:lnTo>
                  <a:pt x="20810312" y="6853299"/>
                </a:lnTo>
                <a:lnTo>
                  <a:pt x="16955331" y="16390672"/>
                </a:lnTo>
                <a:close/>
              </a:path>
            </a:pathLst>
          </a:custGeom>
          <a:blipFill>
            <a:blip r:embed="rId2"/>
            <a:stretch>
              <a:fillRect l="-33967" t="-57690" r="-52333" b="0"/>
            </a:stretch>
          </a:blipFill>
        </p:spPr>
      </p:sp>
      <p:sp>
        <p:nvSpPr>
          <p:cNvPr name="Freeform 3" id="3"/>
          <p:cNvSpPr/>
          <p:nvPr/>
        </p:nvSpPr>
        <p:spPr>
          <a:xfrm flipH="false" flipV="true" rot="-571469">
            <a:off x="9572843" y="8300395"/>
            <a:ext cx="11745212" cy="3127163"/>
          </a:xfrm>
          <a:custGeom>
            <a:avLst/>
            <a:gdLst/>
            <a:ahLst/>
            <a:cxnLst/>
            <a:rect r="r" b="b" t="t" l="l"/>
            <a:pathLst>
              <a:path h="3127163" w="11745212">
                <a:moveTo>
                  <a:pt x="0" y="3127163"/>
                </a:moveTo>
                <a:lnTo>
                  <a:pt x="11745212" y="3127163"/>
                </a:lnTo>
                <a:lnTo>
                  <a:pt x="11745212" y="0"/>
                </a:lnTo>
                <a:lnTo>
                  <a:pt x="0" y="0"/>
                </a:lnTo>
                <a:lnTo>
                  <a:pt x="0" y="3127163"/>
                </a:lnTo>
                <a:close/>
              </a:path>
            </a:pathLst>
          </a:custGeom>
          <a:blipFill>
            <a:blip r:embed="rId3"/>
            <a:stretch>
              <a:fillRect l="0" t="0" r="0" b="0"/>
            </a:stretch>
          </a:blipFill>
        </p:spPr>
      </p:sp>
      <p:sp>
        <p:nvSpPr>
          <p:cNvPr name="Freeform 4" id="4"/>
          <p:cNvSpPr/>
          <p:nvPr/>
        </p:nvSpPr>
        <p:spPr>
          <a:xfrm flipH="false" flipV="false" rot="255871">
            <a:off x="2438964" y="8864901"/>
            <a:ext cx="16230600" cy="2844199"/>
          </a:xfrm>
          <a:custGeom>
            <a:avLst/>
            <a:gdLst/>
            <a:ahLst/>
            <a:cxnLst/>
            <a:rect r="r" b="b" t="t" l="l"/>
            <a:pathLst>
              <a:path h="2844199" w="16230600">
                <a:moveTo>
                  <a:pt x="0" y="0"/>
                </a:moveTo>
                <a:lnTo>
                  <a:pt x="16230600" y="0"/>
                </a:lnTo>
                <a:lnTo>
                  <a:pt x="16230600" y="2844198"/>
                </a:lnTo>
                <a:lnTo>
                  <a:pt x="0" y="2844198"/>
                </a:lnTo>
                <a:lnTo>
                  <a:pt x="0" y="0"/>
                </a:lnTo>
                <a:close/>
              </a:path>
            </a:pathLst>
          </a:custGeom>
          <a:blipFill>
            <a:blip r:embed="rId4"/>
            <a:stretch>
              <a:fillRect l="0" t="0" r="0" b="0"/>
            </a:stretch>
          </a:blipFill>
        </p:spPr>
      </p:sp>
      <p:sp>
        <p:nvSpPr>
          <p:cNvPr name="Freeform 5" id="5"/>
          <p:cNvSpPr/>
          <p:nvPr/>
        </p:nvSpPr>
        <p:spPr>
          <a:xfrm flipH="false" flipV="false" rot="0">
            <a:off x="10554264" y="-4057398"/>
            <a:ext cx="16230600" cy="6041390"/>
          </a:xfrm>
          <a:custGeom>
            <a:avLst/>
            <a:gdLst/>
            <a:ahLst/>
            <a:cxnLst/>
            <a:rect r="r" b="b" t="t" l="l"/>
            <a:pathLst>
              <a:path h="6041390" w="16230600">
                <a:moveTo>
                  <a:pt x="0" y="0"/>
                </a:moveTo>
                <a:lnTo>
                  <a:pt x="16230600" y="0"/>
                </a:lnTo>
                <a:lnTo>
                  <a:pt x="16230600" y="6041390"/>
                </a:lnTo>
                <a:lnTo>
                  <a:pt x="0" y="6041390"/>
                </a:lnTo>
                <a:lnTo>
                  <a:pt x="0" y="0"/>
                </a:lnTo>
                <a:close/>
              </a:path>
            </a:pathLst>
          </a:custGeom>
          <a:blipFill>
            <a:blip r:embed="rId5"/>
            <a:stretch>
              <a:fillRect l="0" t="0" r="0" b="0"/>
            </a:stretch>
          </a:blipFill>
        </p:spPr>
      </p:sp>
      <p:sp>
        <p:nvSpPr>
          <p:cNvPr name="Freeform 6" id="6"/>
          <p:cNvSpPr/>
          <p:nvPr/>
        </p:nvSpPr>
        <p:spPr>
          <a:xfrm flipH="false" flipV="false" rot="-154760">
            <a:off x="-2921864" y="-948983"/>
            <a:ext cx="16230600" cy="2844199"/>
          </a:xfrm>
          <a:custGeom>
            <a:avLst/>
            <a:gdLst/>
            <a:ahLst/>
            <a:cxnLst/>
            <a:rect r="r" b="b" t="t" l="l"/>
            <a:pathLst>
              <a:path h="2844199" w="16230600">
                <a:moveTo>
                  <a:pt x="0" y="0"/>
                </a:moveTo>
                <a:lnTo>
                  <a:pt x="16230600" y="0"/>
                </a:lnTo>
                <a:lnTo>
                  <a:pt x="16230600" y="2844199"/>
                </a:lnTo>
                <a:lnTo>
                  <a:pt x="0" y="2844199"/>
                </a:lnTo>
                <a:lnTo>
                  <a:pt x="0" y="0"/>
                </a:lnTo>
                <a:close/>
              </a:path>
            </a:pathLst>
          </a:custGeom>
          <a:blipFill>
            <a:blip r:embed="rId4"/>
            <a:stretch>
              <a:fillRect l="0" t="0" r="0" b="0"/>
            </a:stretch>
          </a:blipFill>
        </p:spPr>
      </p:sp>
      <p:sp>
        <p:nvSpPr>
          <p:cNvPr name="Freeform 7" id="7"/>
          <p:cNvSpPr/>
          <p:nvPr/>
        </p:nvSpPr>
        <p:spPr>
          <a:xfrm flipH="false" flipV="false" rot="-5135086">
            <a:off x="5193136" y="7243837"/>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6"/>
            <a:stretch>
              <a:fillRect l="0" t="0" r="0" b="0"/>
            </a:stretch>
          </a:blipFill>
        </p:spPr>
      </p:sp>
      <p:sp>
        <p:nvSpPr>
          <p:cNvPr name="Freeform 8" id="8"/>
          <p:cNvSpPr/>
          <p:nvPr/>
        </p:nvSpPr>
        <p:spPr>
          <a:xfrm flipH="false" flipV="false" rot="-5135086">
            <a:off x="459220" y="-6293363"/>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45554">
            <a:off x="7188452" y="10306240"/>
            <a:ext cx="12352120" cy="8229600"/>
          </a:xfrm>
          <a:custGeom>
            <a:avLst/>
            <a:gdLst/>
            <a:ahLst/>
            <a:cxnLst/>
            <a:rect r="r" b="b" t="t" l="l"/>
            <a:pathLst>
              <a:path h="8229600" w="12352120">
                <a:moveTo>
                  <a:pt x="0" y="0"/>
                </a:moveTo>
                <a:lnTo>
                  <a:pt x="12352120" y="0"/>
                </a:lnTo>
                <a:lnTo>
                  <a:pt x="12352120" y="8229600"/>
                </a:lnTo>
                <a:lnTo>
                  <a:pt x="0" y="8229600"/>
                </a:lnTo>
                <a:lnTo>
                  <a:pt x="0" y="0"/>
                </a:lnTo>
                <a:close/>
              </a:path>
            </a:pathLst>
          </a:custGeom>
          <a:blipFill>
            <a:blip r:embed="rId7"/>
            <a:stretch>
              <a:fillRect l="0" t="0" r="0" b="0"/>
            </a:stretch>
          </a:blipFill>
        </p:spPr>
      </p:sp>
      <p:sp>
        <p:nvSpPr>
          <p:cNvPr name="Freeform 10" id="10"/>
          <p:cNvSpPr/>
          <p:nvPr/>
        </p:nvSpPr>
        <p:spPr>
          <a:xfrm flipH="false" flipV="false" rot="5082799">
            <a:off x="-1280181" y="7062138"/>
            <a:ext cx="6110478" cy="8229600"/>
          </a:xfrm>
          <a:custGeom>
            <a:avLst/>
            <a:gdLst/>
            <a:ahLst/>
            <a:cxnLst/>
            <a:rect r="r" b="b" t="t" l="l"/>
            <a:pathLst>
              <a:path h="8229600" w="6110478">
                <a:moveTo>
                  <a:pt x="0" y="0"/>
                </a:moveTo>
                <a:lnTo>
                  <a:pt x="6110478" y="0"/>
                </a:lnTo>
                <a:lnTo>
                  <a:pt x="6110478"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5407503" y="-491175"/>
            <a:ext cx="16230600" cy="2475166"/>
          </a:xfrm>
          <a:custGeom>
            <a:avLst/>
            <a:gdLst/>
            <a:ahLst/>
            <a:cxnLst/>
            <a:rect r="r" b="b" t="t" l="l"/>
            <a:pathLst>
              <a:path h="2475166" w="16230600">
                <a:moveTo>
                  <a:pt x="0" y="0"/>
                </a:moveTo>
                <a:lnTo>
                  <a:pt x="16230600" y="0"/>
                </a:lnTo>
                <a:lnTo>
                  <a:pt x="16230600" y="2475167"/>
                </a:lnTo>
                <a:lnTo>
                  <a:pt x="0" y="2475167"/>
                </a:lnTo>
                <a:lnTo>
                  <a:pt x="0" y="0"/>
                </a:lnTo>
                <a:close/>
              </a:path>
            </a:pathLst>
          </a:custGeom>
          <a:blipFill>
            <a:blip r:embed="rId9"/>
            <a:stretch>
              <a:fillRect l="0" t="0" r="0" b="0"/>
            </a:stretch>
          </a:blipFill>
        </p:spPr>
      </p:sp>
      <p:sp>
        <p:nvSpPr>
          <p:cNvPr name="Freeform 12" id="12"/>
          <p:cNvSpPr/>
          <p:nvPr/>
        </p:nvSpPr>
        <p:spPr>
          <a:xfrm flipH="false" flipV="false" rot="5082799">
            <a:off x="6088761" y="-6177434"/>
            <a:ext cx="6110478" cy="8229600"/>
          </a:xfrm>
          <a:custGeom>
            <a:avLst/>
            <a:gdLst/>
            <a:ahLst/>
            <a:cxnLst/>
            <a:rect r="r" b="b" t="t" l="l"/>
            <a:pathLst>
              <a:path h="8229600" w="6110478">
                <a:moveTo>
                  <a:pt x="0" y="0"/>
                </a:moveTo>
                <a:lnTo>
                  <a:pt x="6110478" y="0"/>
                </a:lnTo>
                <a:lnTo>
                  <a:pt x="6110478" y="8229600"/>
                </a:lnTo>
                <a:lnTo>
                  <a:pt x="0" y="8229600"/>
                </a:lnTo>
                <a:lnTo>
                  <a:pt x="0" y="0"/>
                </a:lnTo>
                <a:close/>
              </a:path>
            </a:pathLst>
          </a:custGeom>
          <a:blipFill>
            <a:blip r:embed="rId8"/>
            <a:stretch>
              <a:fillRect l="0" t="0" r="0" b="0"/>
            </a:stretch>
          </a:blipFill>
        </p:spPr>
      </p:sp>
      <p:sp>
        <p:nvSpPr>
          <p:cNvPr name="Freeform 13" id="13"/>
          <p:cNvSpPr/>
          <p:nvPr/>
        </p:nvSpPr>
        <p:spPr>
          <a:xfrm flipH="false" flipV="false" rot="-9726467">
            <a:off x="13285040" y="-4267844"/>
            <a:ext cx="8844692" cy="5892776"/>
          </a:xfrm>
          <a:custGeom>
            <a:avLst/>
            <a:gdLst/>
            <a:ahLst/>
            <a:cxnLst/>
            <a:rect r="r" b="b" t="t" l="l"/>
            <a:pathLst>
              <a:path h="5892776" w="8844692">
                <a:moveTo>
                  <a:pt x="0" y="0"/>
                </a:moveTo>
                <a:lnTo>
                  <a:pt x="8844692" y="0"/>
                </a:lnTo>
                <a:lnTo>
                  <a:pt x="8844692" y="5892777"/>
                </a:lnTo>
                <a:lnTo>
                  <a:pt x="0" y="5892777"/>
                </a:lnTo>
                <a:lnTo>
                  <a:pt x="0" y="0"/>
                </a:lnTo>
                <a:close/>
              </a:path>
            </a:pathLst>
          </a:custGeom>
          <a:blipFill>
            <a:blip r:embed="rId7"/>
            <a:stretch>
              <a:fillRect l="0" t="0" r="0" b="0"/>
            </a:stretch>
          </a:blipFill>
        </p:spPr>
      </p:sp>
      <p:sp>
        <p:nvSpPr>
          <p:cNvPr name="Freeform 14" id="14"/>
          <p:cNvSpPr/>
          <p:nvPr/>
        </p:nvSpPr>
        <p:spPr>
          <a:xfrm flipH="false" flipV="false" rot="0">
            <a:off x="8622325" y="7242466"/>
            <a:ext cx="1043351" cy="896775"/>
          </a:xfrm>
          <a:custGeom>
            <a:avLst/>
            <a:gdLst/>
            <a:ahLst/>
            <a:cxnLst/>
            <a:rect r="r" b="b" t="t" l="l"/>
            <a:pathLst>
              <a:path h="896775" w="1043351">
                <a:moveTo>
                  <a:pt x="0" y="0"/>
                </a:moveTo>
                <a:lnTo>
                  <a:pt x="1043350" y="0"/>
                </a:lnTo>
                <a:lnTo>
                  <a:pt x="1043350" y="896776"/>
                </a:lnTo>
                <a:lnTo>
                  <a:pt x="0" y="8967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4970633" y="2869675"/>
            <a:ext cx="8346734" cy="3059049"/>
          </a:xfrm>
          <a:prstGeom prst="rect">
            <a:avLst/>
          </a:prstGeom>
        </p:spPr>
        <p:txBody>
          <a:bodyPr anchor="t" rtlCol="false" tIns="0" lIns="0" bIns="0" rIns="0">
            <a:spAutoFit/>
          </a:bodyPr>
          <a:lstStyle/>
          <a:p>
            <a:pPr algn="ctr">
              <a:lnSpc>
                <a:spcPts val="11448"/>
              </a:lnSpc>
            </a:pPr>
            <a:r>
              <a:rPr lang="en-US" sz="10800">
                <a:solidFill>
                  <a:srgbClr val="FFFFFF"/>
                </a:solidFill>
                <a:latin typeface="Horizon"/>
              </a:rPr>
              <a:t>TERIMA KASIH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7434" r="-5568" b="-168461"/>
            </a:stretch>
          </a:blipFill>
        </p:spPr>
      </p:sp>
      <p:sp>
        <p:nvSpPr>
          <p:cNvPr name="Freeform 3" id="3"/>
          <p:cNvSpPr/>
          <p:nvPr/>
        </p:nvSpPr>
        <p:spPr>
          <a:xfrm flipH="false" flipV="false" rot="0">
            <a:off x="-690973" y="-226450"/>
            <a:ext cx="4006652" cy="11284828"/>
          </a:xfrm>
          <a:custGeom>
            <a:avLst/>
            <a:gdLst/>
            <a:ahLst/>
            <a:cxnLst/>
            <a:rect r="r" b="b" t="t" l="l"/>
            <a:pathLst>
              <a:path h="11284828" w="4006652">
                <a:moveTo>
                  <a:pt x="0" y="0"/>
                </a:moveTo>
                <a:lnTo>
                  <a:pt x="4006652" y="0"/>
                </a:lnTo>
                <a:lnTo>
                  <a:pt x="4006652" y="11284828"/>
                </a:lnTo>
                <a:lnTo>
                  <a:pt x="0" y="11284828"/>
                </a:lnTo>
                <a:lnTo>
                  <a:pt x="0" y="0"/>
                </a:lnTo>
                <a:close/>
              </a:path>
            </a:pathLst>
          </a:custGeom>
          <a:blipFill>
            <a:blip r:embed="rId3"/>
            <a:stretch>
              <a:fillRect l="-178636" t="0" r="0" b="-18301"/>
            </a:stretch>
          </a:blipFill>
        </p:spPr>
      </p:sp>
      <p:sp>
        <p:nvSpPr>
          <p:cNvPr name="Freeform 4" id="4"/>
          <p:cNvSpPr/>
          <p:nvPr/>
        </p:nvSpPr>
        <p:spPr>
          <a:xfrm flipH="false" flipV="false" rot="-10800000">
            <a:off x="14850400" y="-419729"/>
            <a:ext cx="3979438" cy="10900800"/>
          </a:xfrm>
          <a:custGeom>
            <a:avLst/>
            <a:gdLst/>
            <a:ahLst/>
            <a:cxnLst/>
            <a:rect r="r" b="b" t="t" l="l"/>
            <a:pathLst>
              <a:path h="10900800" w="3979438">
                <a:moveTo>
                  <a:pt x="0" y="0"/>
                </a:moveTo>
                <a:lnTo>
                  <a:pt x="3979437" y="0"/>
                </a:lnTo>
                <a:lnTo>
                  <a:pt x="3979437" y="10900800"/>
                </a:lnTo>
                <a:lnTo>
                  <a:pt x="0" y="10900800"/>
                </a:lnTo>
                <a:lnTo>
                  <a:pt x="0" y="0"/>
                </a:lnTo>
                <a:close/>
              </a:path>
            </a:pathLst>
          </a:custGeom>
          <a:blipFill>
            <a:blip r:embed="rId3"/>
            <a:stretch>
              <a:fillRect l="-180542" t="0" r="0" b="-22468"/>
            </a:stretch>
          </a:blipFill>
        </p:spPr>
      </p:sp>
      <p:sp>
        <p:nvSpPr>
          <p:cNvPr name="Freeform 5" id="5"/>
          <p:cNvSpPr/>
          <p:nvPr/>
        </p:nvSpPr>
        <p:spPr>
          <a:xfrm flipH="false" flipV="false" rot="-5013322">
            <a:off x="-7215104" y="671187"/>
            <a:ext cx="10900132" cy="8229600"/>
          </a:xfrm>
          <a:custGeom>
            <a:avLst/>
            <a:gdLst/>
            <a:ahLst/>
            <a:cxnLst/>
            <a:rect r="r" b="b" t="t" l="l"/>
            <a:pathLst>
              <a:path h="8229600" w="10900132">
                <a:moveTo>
                  <a:pt x="0" y="0"/>
                </a:moveTo>
                <a:lnTo>
                  <a:pt x="10900132" y="0"/>
                </a:lnTo>
                <a:lnTo>
                  <a:pt x="10900132"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5786677">
            <a:off x="14756920" y="1066095"/>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Freeform 7" id="7"/>
          <p:cNvSpPr/>
          <p:nvPr/>
        </p:nvSpPr>
        <p:spPr>
          <a:xfrm flipH="false" flipV="true" rot="0">
            <a:off x="1701762" y="1192462"/>
            <a:ext cx="716890" cy="7596187"/>
          </a:xfrm>
          <a:custGeom>
            <a:avLst/>
            <a:gdLst/>
            <a:ahLst/>
            <a:cxnLst/>
            <a:rect r="r" b="b" t="t" l="l"/>
            <a:pathLst>
              <a:path h="7596187" w="716890">
                <a:moveTo>
                  <a:pt x="0" y="7596187"/>
                </a:moveTo>
                <a:lnTo>
                  <a:pt x="716890" y="7596187"/>
                </a:lnTo>
                <a:lnTo>
                  <a:pt x="716890" y="0"/>
                </a:lnTo>
                <a:lnTo>
                  <a:pt x="0" y="0"/>
                </a:lnTo>
                <a:lnTo>
                  <a:pt x="0" y="7596187"/>
                </a:lnTo>
                <a:close/>
              </a:path>
            </a:pathLst>
          </a:custGeom>
          <a:blipFill>
            <a:blip r:embed="rId5"/>
            <a:stretch>
              <a:fillRect l="0" t="0" r="0" b="0"/>
            </a:stretch>
          </a:blipFill>
        </p:spPr>
      </p:sp>
      <p:sp>
        <p:nvSpPr>
          <p:cNvPr name="Freeform 8" id="8"/>
          <p:cNvSpPr/>
          <p:nvPr/>
        </p:nvSpPr>
        <p:spPr>
          <a:xfrm flipH="false" flipV="true" rot="-10800000">
            <a:off x="16047629" y="1670863"/>
            <a:ext cx="716890" cy="7596187"/>
          </a:xfrm>
          <a:custGeom>
            <a:avLst/>
            <a:gdLst/>
            <a:ahLst/>
            <a:cxnLst/>
            <a:rect r="r" b="b" t="t" l="l"/>
            <a:pathLst>
              <a:path h="7596187" w="716890">
                <a:moveTo>
                  <a:pt x="0" y="7596187"/>
                </a:moveTo>
                <a:lnTo>
                  <a:pt x="716890" y="7596187"/>
                </a:lnTo>
                <a:lnTo>
                  <a:pt x="716890" y="0"/>
                </a:lnTo>
                <a:lnTo>
                  <a:pt x="0" y="0"/>
                </a:lnTo>
                <a:lnTo>
                  <a:pt x="0" y="7596187"/>
                </a:lnTo>
                <a:close/>
              </a:path>
            </a:pathLst>
          </a:custGeom>
          <a:blipFill>
            <a:blip r:embed="rId5"/>
            <a:stretch>
              <a:fillRect l="0" t="0" r="0" b="0"/>
            </a:stretch>
          </a:blipFill>
        </p:spPr>
      </p:sp>
      <p:grpSp>
        <p:nvGrpSpPr>
          <p:cNvPr name="Group 9" id="9"/>
          <p:cNvGrpSpPr>
            <a:grpSpLocks noChangeAspect="true"/>
          </p:cNvGrpSpPr>
          <p:nvPr/>
        </p:nvGrpSpPr>
        <p:grpSpPr>
          <a:xfrm rot="0">
            <a:off x="11676533" y="3276708"/>
            <a:ext cx="3829924" cy="5142360"/>
            <a:chOff x="0" y="0"/>
            <a:chExt cx="4076700" cy="5473700"/>
          </a:xfrm>
        </p:grpSpPr>
        <p:sp>
          <p:nvSpPr>
            <p:cNvPr name="Freeform 10" id="10"/>
            <p:cNvSpPr/>
            <p:nvPr/>
          </p:nvSpPr>
          <p:spPr>
            <a:xfrm flipH="false" flipV="false" rot="0">
              <a:off x="38100" y="0"/>
              <a:ext cx="4038600" cy="5473700"/>
            </a:xfrm>
            <a:custGeom>
              <a:avLst/>
              <a:gdLst/>
              <a:ahLst/>
              <a:cxnLst/>
              <a:rect r="r" b="b" t="t" l="l"/>
              <a:pathLst>
                <a:path h="5473700" w="4038600">
                  <a:moveTo>
                    <a:pt x="4038600" y="0"/>
                  </a:moveTo>
                  <a:lnTo>
                    <a:pt x="4038600" y="5473700"/>
                  </a:lnTo>
                  <a:lnTo>
                    <a:pt x="0" y="5473700"/>
                  </a:lnTo>
                  <a:cubicBezTo>
                    <a:pt x="0" y="5473700"/>
                    <a:pt x="25400" y="5397500"/>
                    <a:pt x="38100" y="5372100"/>
                  </a:cubicBezTo>
                  <a:cubicBezTo>
                    <a:pt x="50800" y="5346700"/>
                    <a:pt x="38100" y="5295900"/>
                    <a:pt x="38100" y="5245100"/>
                  </a:cubicBezTo>
                  <a:cubicBezTo>
                    <a:pt x="38100" y="5194300"/>
                    <a:pt x="50800" y="5092700"/>
                    <a:pt x="50800" y="5092700"/>
                  </a:cubicBezTo>
                  <a:lnTo>
                    <a:pt x="88900" y="4991100"/>
                  </a:lnTo>
                  <a:lnTo>
                    <a:pt x="76200" y="4927600"/>
                  </a:lnTo>
                  <a:lnTo>
                    <a:pt x="88900" y="4889500"/>
                  </a:lnTo>
                  <a:lnTo>
                    <a:pt x="114300" y="4800600"/>
                  </a:lnTo>
                  <a:lnTo>
                    <a:pt x="101600" y="4648200"/>
                  </a:lnTo>
                  <a:cubicBezTo>
                    <a:pt x="101600" y="4648200"/>
                    <a:pt x="127000" y="4432300"/>
                    <a:pt x="152400" y="4381500"/>
                  </a:cubicBezTo>
                  <a:cubicBezTo>
                    <a:pt x="177800" y="4330700"/>
                    <a:pt x="152400" y="4279900"/>
                    <a:pt x="152400" y="4279900"/>
                  </a:cubicBezTo>
                  <a:lnTo>
                    <a:pt x="139700" y="4203700"/>
                  </a:lnTo>
                  <a:lnTo>
                    <a:pt x="114300" y="4114800"/>
                  </a:lnTo>
                  <a:lnTo>
                    <a:pt x="114300" y="3962400"/>
                  </a:lnTo>
                  <a:lnTo>
                    <a:pt x="139700" y="3860800"/>
                  </a:lnTo>
                  <a:lnTo>
                    <a:pt x="114300" y="3670300"/>
                  </a:lnTo>
                  <a:lnTo>
                    <a:pt x="127000" y="3403600"/>
                  </a:lnTo>
                  <a:lnTo>
                    <a:pt x="114300" y="3251200"/>
                  </a:lnTo>
                  <a:lnTo>
                    <a:pt x="114300" y="3149600"/>
                  </a:lnTo>
                  <a:lnTo>
                    <a:pt x="101600" y="3009900"/>
                  </a:lnTo>
                  <a:cubicBezTo>
                    <a:pt x="101600" y="3009900"/>
                    <a:pt x="63500" y="2959100"/>
                    <a:pt x="63500" y="2933700"/>
                  </a:cubicBezTo>
                  <a:cubicBezTo>
                    <a:pt x="63500" y="2908300"/>
                    <a:pt x="101600" y="2870200"/>
                    <a:pt x="101600" y="2870200"/>
                  </a:cubicBezTo>
                  <a:lnTo>
                    <a:pt x="190500" y="2667000"/>
                  </a:lnTo>
                  <a:cubicBezTo>
                    <a:pt x="190500" y="2667000"/>
                    <a:pt x="165100" y="2616200"/>
                    <a:pt x="203200" y="2540000"/>
                  </a:cubicBezTo>
                  <a:cubicBezTo>
                    <a:pt x="241300" y="2463800"/>
                    <a:pt x="292100" y="2311400"/>
                    <a:pt x="292100" y="2311400"/>
                  </a:cubicBezTo>
                  <a:cubicBezTo>
                    <a:pt x="292100" y="2311400"/>
                    <a:pt x="266700" y="2209800"/>
                    <a:pt x="228600" y="2146300"/>
                  </a:cubicBezTo>
                  <a:cubicBezTo>
                    <a:pt x="190500" y="2082800"/>
                    <a:pt x="177800" y="1955800"/>
                    <a:pt x="177800" y="1955800"/>
                  </a:cubicBezTo>
                  <a:lnTo>
                    <a:pt x="177800" y="1803400"/>
                  </a:lnTo>
                  <a:lnTo>
                    <a:pt x="177800" y="1638300"/>
                  </a:lnTo>
                  <a:lnTo>
                    <a:pt x="177800" y="1397000"/>
                  </a:lnTo>
                  <a:cubicBezTo>
                    <a:pt x="114300" y="1295400"/>
                    <a:pt x="139700" y="1270000"/>
                    <a:pt x="139700" y="1270000"/>
                  </a:cubicBezTo>
                  <a:lnTo>
                    <a:pt x="139700" y="1193800"/>
                  </a:lnTo>
                  <a:cubicBezTo>
                    <a:pt x="139700" y="1130300"/>
                    <a:pt x="165100" y="1016000"/>
                    <a:pt x="165100" y="1016000"/>
                  </a:cubicBezTo>
                  <a:lnTo>
                    <a:pt x="152400" y="838200"/>
                  </a:lnTo>
                  <a:cubicBezTo>
                    <a:pt x="215900" y="723900"/>
                    <a:pt x="165100" y="647700"/>
                    <a:pt x="165100" y="647700"/>
                  </a:cubicBezTo>
                  <a:cubicBezTo>
                    <a:pt x="152400" y="622300"/>
                    <a:pt x="177800" y="596900"/>
                    <a:pt x="190500" y="571500"/>
                  </a:cubicBezTo>
                  <a:cubicBezTo>
                    <a:pt x="203200" y="546100"/>
                    <a:pt x="196850" y="501650"/>
                    <a:pt x="196850" y="501650"/>
                  </a:cubicBezTo>
                  <a:cubicBezTo>
                    <a:pt x="95250" y="247650"/>
                    <a:pt x="107950" y="6350"/>
                    <a:pt x="107950" y="6350"/>
                  </a:cubicBezTo>
                  <a:lnTo>
                    <a:pt x="4038600" y="0"/>
                  </a:lnTo>
                  <a:close/>
                </a:path>
              </a:pathLst>
            </a:custGeom>
            <a:blipFill>
              <a:blip r:embed="rId6"/>
              <a:stretch>
                <a:fillRect l="-79437" t="0" r="-32888" b="0"/>
              </a:stretch>
            </a:blipFill>
          </p:spPr>
        </p:sp>
        <p:sp>
          <p:nvSpPr>
            <p:cNvPr name="Freeform 11" id="11"/>
            <p:cNvSpPr/>
            <p:nvPr/>
          </p:nvSpPr>
          <p:spPr>
            <a:xfrm flipH="false" flipV="false" rot="0">
              <a:off x="0" y="0"/>
              <a:ext cx="393700" cy="5473700"/>
            </a:xfrm>
            <a:custGeom>
              <a:avLst/>
              <a:gdLst/>
              <a:ahLst/>
              <a:cxnLst/>
              <a:rect r="r" b="b" t="t" l="l"/>
              <a:pathLst>
                <a:path h="5473700" w="393700">
                  <a:moveTo>
                    <a:pt x="393700" y="5473700"/>
                  </a:moveTo>
                  <a:lnTo>
                    <a:pt x="0" y="5473700"/>
                  </a:lnTo>
                  <a:lnTo>
                    <a:pt x="0" y="0"/>
                  </a:lnTo>
                  <a:lnTo>
                    <a:pt x="393700" y="0"/>
                  </a:lnTo>
                  <a:lnTo>
                    <a:pt x="393700" y="5473700"/>
                  </a:lnTo>
                  <a:close/>
                </a:path>
              </a:pathLst>
            </a:custGeom>
            <a:blipFill>
              <a:blip r:embed="rId7"/>
              <a:stretch>
                <a:fillRect l="0" t="-275" r="-18931" b="-5006"/>
              </a:stretch>
            </a:blipFill>
          </p:spPr>
        </p:sp>
      </p:grpSp>
      <p:grpSp>
        <p:nvGrpSpPr>
          <p:cNvPr name="Group 12" id="12"/>
          <p:cNvGrpSpPr>
            <a:grpSpLocks noChangeAspect="true"/>
          </p:cNvGrpSpPr>
          <p:nvPr/>
        </p:nvGrpSpPr>
        <p:grpSpPr>
          <a:xfrm rot="0">
            <a:off x="7375984" y="3276708"/>
            <a:ext cx="3829924" cy="5142360"/>
            <a:chOff x="0" y="0"/>
            <a:chExt cx="4076700" cy="5473700"/>
          </a:xfrm>
        </p:grpSpPr>
        <p:sp>
          <p:nvSpPr>
            <p:cNvPr name="Freeform 13" id="13"/>
            <p:cNvSpPr/>
            <p:nvPr/>
          </p:nvSpPr>
          <p:spPr>
            <a:xfrm flipH="false" flipV="false" rot="0">
              <a:off x="38100" y="0"/>
              <a:ext cx="4038600" cy="5473700"/>
            </a:xfrm>
            <a:custGeom>
              <a:avLst/>
              <a:gdLst/>
              <a:ahLst/>
              <a:cxnLst/>
              <a:rect r="r" b="b" t="t" l="l"/>
              <a:pathLst>
                <a:path h="5473700" w="4038600">
                  <a:moveTo>
                    <a:pt x="4038600" y="0"/>
                  </a:moveTo>
                  <a:lnTo>
                    <a:pt x="4038600" y="5473700"/>
                  </a:lnTo>
                  <a:lnTo>
                    <a:pt x="0" y="5473700"/>
                  </a:lnTo>
                  <a:cubicBezTo>
                    <a:pt x="0" y="5473700"/>
                    <a:pt x="25400" y="5397500"/>
                    <a:pt x="38100" y="5372100"/>
                  </a:cubicBezTo>
                  <a:cubicBezTo>
                    <a:pt x="50800" y="5346700"/>
                    <a:pt x="38100" y="5295900"/>
                    <a:pt x="38100" y="5245100"/>
                  </a:cubicBezTo>
                  <a:cubicBezTo>
                    <a:pt x="38100" y="5194300"/>
                    <a:pt x="50800" y="5092700"/>
                    <a:pt x="50800" y="5092700"/>
                  </a:cubicBezTo>
                  <a:lnTo>
                    <a:pt x="88900" y="4991100"/>
                  </a:lnTo>
                  <a:lnTo>
                    <a:pt x="76200" y="4927600"/>
                  </a:lnTo>
                  <a:lnTo>
                    <a:pt x="88900" y="4889500"/>
                  </a:lnTo>
                  <a:lnTo>
                    <a:pt x="114300" y="4800600"/>
                  </a:lnTo>
                  <a:lnTo>
                    <a:pt x="101600" y="4648200"/>
                  </a:lnTo>
                  <a:cubicBezTo>
                    <a:pt x="101600" y="4648200"/>
                    <a:pt x="127000" y="4432300"/>
                    <a:pt x="152400" y="4381500"/>
                  </a:cubicBezTo>
                  <a:cubicBezTo>
                    <a:pt x="177800" y="4330700"/>
                    <a:pt x="152400" y="4279900"/>
                    <a:pt x="152400" y="4279900"/>
                  </a:cubicBezTo>
                  <a:lnTo>
                    <a:pt x="139700" y="4203700"/>
                  </a:lnTo>
                  <a:lnTo>
                    <a:pt x="114300" y="4114800"/>
                  </a:lnTo>
                  <a:lnTo>
                    <a:pt x="114300" y="3962400"/>
                  </a:lnTo>
                  <a:lnTo>
                    <a:pt x="139700" y="3860800"/>
                  </a:lnTo>
                  <a:lnTo>
                    <a:pt x="114300" y="3670300"/>
                  </a:lnTo>
                  <a:lnTo>
                    <a:pt x="127000" y="3403600"/>
                  </a:lnTo>
                  <a:lnTo>
                    <a:pt x="114300" y="3251200"/>
                  </a:lnTo>
                  <a:lnTo>
                    <a:pt x="114300" y="3149600"/>
                  </a:lnTo>
                  <a:lnTo>
                    <a:pt x="101600" y="3009900"/>
                  </a:lnTo>
                  <a:cubicBezTo>
                    <a:pt x="101600" y="3009900"/>
                    <a:pt x="63500" y="2959100"/>
                    <a:pt x="63500" y="2933700"/>
                  </a:cubicBezTo>
                  <a:cubicBezTo>
                    <a:pt x="63500" y="2908300"/>
                    <a:pt x="101600" y="2870200"/>
                    <a:pt x="101600" y="2870200"/>
                  </a:cubicBezTo>
                  <a:lnTo>
                    <a:pt x="190500" y="2667000"/>
                  </a:lnTo>
                  <a:cubicBezTo>
                    <a:pt x="190500" y="2667000"/>
                    <a:pt x="165100" y="2616200"/>
                    <a:pt x="203200" y="2540000"/>
                  </a:cubicBezTo>
                  <a:cubicBezTo>
                    <a:pt x="241300" y="2463800"/>
                    <a:pt x="292100" y="2311400"/>
                    <a:pt x="292100" y="2311400"/>
                  </a:cubicBezTo>
                  <a:cubicBezTo>
                    <a:pt x="292100" y="2311400"/>
                    <a:pt x="266700" y="2209800"/>
                    <a:pt x="228600" y="2146300"/>
                  </a:cubicBezTo>
                  <a:cubicBezTo>
                    <a:pt x="190500" y="2082800"/>
                    <a:pt x="177800" y="1955800"/>
                    <a:pt x="177800" y="1955800"/>
                  </a:cubicBezTo>
                  <a:lnTo>
                    <a:pt x="177800" y="1803400"/>
                  </a:lnTo>
                  <a:lnTo>
                    <a:pt x="177800" y="1638300"/>
                  </a:lnTo>
                  <a:lnTo>
                    <a:pt x="177800" y="1397000"/>
                  </a:lnTo>
                  <a:cubicBezTo>
                    <a:pt x="114300" y="1295400"/>
                    <a:pt x="139700" y="1270000"/>
                    <a:pt x="139700" y="1270000"/>
                  </a:cubicBezTo>
                  <a:lnTo>
                    <a:pt x="139700" y="1193800"/>
                  </a:lnTo>
                  <a:cubicBezTo>
                    <a:pt x="139700" y="1130300"/>
                    <a:pt x="165100" y="1016000"/>
                    <a:pt x="165100" y="1016000"/>
                  </a:cubicBezTo>
                  <a:lnTo>
                    <a:pt x="152400" y="838200"/>
                  </a:lnTo>
                  <a:cubicBezTo>
                    <a:pt x="215900" y="723900"/>
                    <a:pt x="165100" y="647700"/>
                    <a:pt x="165100" y="647700"/>
                  </a:cubicBezTo>
                  <a:cubicBezTo>
                    <a:pt x="152400" y="622300"/>
                    <a:pt x="177800" y="596900"/>
                    <a:pt x="190500" y="571500"/>
                  </a:cubicBezTo>
                  <a:cubicBezTo>
                    <a:pt x="203200" y="546100"/>
                    <a:pt x="196850" y="501650"/>
                    <a:pt x="196850" y="501650"/>
                  </a:cubicBezTo>
                  <a:cubicBezTo>
                    <a:pt x="95250" y="247650"/>
                    <a:pt x="107950" y="6350"/>
                    <a:pt x="107950" y="6350"/>
                  </a:cubicBezTo>
                  <a:lnTo>
                    <a:pt x="4038600" y="0"/>
                  </a:lnTo>
                  <a:close/>
                </a:path>
              </a:pathLst>
            </a:custGeom>
            <a:blipFill>
              <a:blip r:embed="rId8"/>
              <a:stretch>
                <a:fillRect l="-125497" t="-47414" r="-124299" b="-24696"/>
              </a:stretch>
            </a:blipFill>
          </p:spPr>
        </p:sp>
        <p:sp>
          <p:nvSpPr>
            <p:cNvPr name="Freeform 14" id="14"/>
            <p:cNvSpPr/>
            <p:nvPr/>
          </p:nvSpPr>
          <p:spPr>
            <a:xfrm flipH="false" flipV="false" rot="0">
              <a:off x="0" y="0"/>
              <a:ext cx="393700" cy="5473700"/>
            </a:xfrm>
            <a:custGeom>
              <a:avLst/>
              <a:gdLst/>
              <a:ahLst/>
              <a:cxnLst/>
              <a:rect r="r" b="b" t="t" l="l"/>
              <a:pathLst>
                <a:path h="5473700" w="393700">
                  <a:moveTo>
                    <a:pt x="393700" y="5473700"/>
                  </a:moveTo>
                  <a:lnTo>
                    <a:pt x="0" y="5473700"/>
                  </a:lnTo>
                  <a:lnTo>
                    <a:pt x="0" y="0"/>
                  </a:lnTo>
                  <a:lnTo>
                    <a:pt x="393700" y="0"/>
                  </a:lnTo>
                  <a:lnTo>
                    <a:pt x="393700" y="5473700"/>
                  </a:lnTo>
                  <a:close/>
                </a:path>
              </a:pathLst>
            </a:custGeom>
            <a:blipFill>
              <a:blip r:embed="rId7"/>
              <a:stretch>
                <a:fillRect l="0" t="-275" r="-18931" b="-5006"/>
              </a:stretch>
            </a:blipFill>
          </p:spPr>
        </p:sp>
      </p:grpSp>
      <p:grpSp>
        <p:nvGrpSpPr>
          <p:cNvPr name="Group 15" id="15"/>
          <p:cNvGrpSpPr>
            <a:grpSpLocks noChangeAspect="true"/>
          </p:cNvGrpSpPr>
          <p:nvPr/>
        </p:nvGrpSpPr>
        <p:grpSpPr>
          <a:xfrm rot="0">
            <a:off x="2980072" y="3276708"/>
            <a:ext cx="3829924" cy="5142360"/>
            <a:chOff x="0" y="0"/>
            <a:chExt cx="4076700" cy="5473700"/>
          </a:xfrm>
        </p:grpSpPr>
        <p:sp>
          <p:nvSpPr>
            <p:cNvPr name="Freeform 16" id="16"/>
            <p:cNvSpPr/>
            <p:nvPr/>
          </p:nvSpPr>
          <p:spPr>
            <a:xfrm flipH="false" flipV="false" rot="0">
              <a:off x="38100" y="0"/>
              <a:ext cx="4038600" cy="5473700"/>
            </a:xfrm>
            <a:custGeom>
              <a:avLst/>
              <a:gdLst/>
              <a:ahLst/>
              <a:cxnLst/>
              <a:rect r="r" b="b" t="t" l="l"/>
              <a:pathLst>
                <a:path h="5473700" w="4038600">
                  <a:moveTo>
                    <a:pt x="4038600" y="0"/>
                  </a:moveTo>
                  <a:lnTo>
                    <a:pt x="4038600" y="5473700"/>
                  </a:lnTo>
                  <a:lnTo>
                    <a:pt x="0" y="5473700"/>
                  </a:lnTo>
                  <a:cubicBezTo>
                    <a:pt x="0" y="5473700"/>
                    <a:pt x="25400" y="5397500"/>
                    <a:pt x="38100" y="5372100"/>
                  </a:cubicBezTo>
                  <a:cubicBezTo>
                    <a:pt x="50800" y="5346700"/>
                    <a:pt x="38100" y="5295900"/>
                    <a:pt x="38100" y="5245100"/>
                  </a:cubicBezTo>
                  <a:cubicBezTo>
                    <a:pt x="38100" y="5194300"/>
                    <a:pt x="50800" y="5092700"/>
                    <a:pt x="50800" y="5092700"/>
                  </a:cubicBezTo>
                  <a:lnTo>
                    <a:pt x="88900" y="4991100"/>
                  </a:lnTo>
                  <a:lnTo>
                    <a:pt x="76200" y="4927600"/>
                  </a:lnTo>
                  <a:lnTo>
                    <a:pt x="88900" y="4889500"/>
                  </a:lnTo>
                  <a:lnTo>
                    <a:pt x="114300" y="4800600"/>
                  </a:lnTo>
                  <a:lnTo>
                    <a:pt x="101600" y="4648200"/>
                  </a:lnTo>
                  <a:cubicBezTo>
                    <a:pt x="101600" y="4648200"/>
                    <a:pt x="127000" y="4432300"/>
                    <a:pt x="152400" y="4381500"/>
                  </a:cubicBezTo>
                  <a:cubicBezTo>
                    <a:pt x="177800" y="4330700"/>
                    <a:pt x="152400" y="4279900"/>
                    <a:pt x="152400" y="4279900"/>
                  </a:cubicBezTo>
                  <a:lnTo>
                    <a:pt x="139700" y="4203700"/>
                  </a:lnTo>
                  <a:lnTo>
                    <a:pt x="114300" y="4114800"/>
                  </a:lnTo>
                  <a:lnTo>
                    <a:pt x="114300" y="3962400"/>
                  </a:lnTo>
                  <a:lnTo>
                    <a:pt x="139700" y="3860800"/>
                  </a:lnTo>
                  <a:lnTo>
                    <a:pt x="114300" y="3670300"/>
                  </a:lnTo>
                  <a:lnTo>
                    <a:pt x="127000" y="3403600"/>
                  </a:lnTo>
                  <a:lnTo>
                    <a:pt x="114300" y="3251200"/>
                  </a:lnTo>
                  <a:lnTo>
                    <a:pt x="114300" y="3149600"/>
                  </a:lnTo>
                  <a:lnTo>
                    <a:pt x="101600" y="3009900"/>
                  </a:lnTo>
                  <a:cubicBezTo>
                    <a:pt x="101600" y="3009900"/>
                    <a:pt x="63500" y="2959100"/>
                    <a:pt x="63500" y="2933700"/>
                  </a:cubicBezTo>
                  <a:cubicBezTo>
                    <a:pt x="63500" y="2908300"/>
                    <a:pt x="101600" y="2870200"/>
                    <a:pt x="101600" y="2870200"/>
                  </a:cubicBezTo>
                  <a:lnTo>
                    <a:pt x="190500" y="2667000"/>
                  </a:lnTo>
                  <a:cubicBezTo>
                    <a:pt x="190500" y="2667000"/>
                    <a:pt x="165100" y="2616200"/>
                    <a:pt x="203200" y="2540000"/>
                  </a:cubicBezTo>
                  <a:cubicBezTo>
                    <a:pt x="241300" y="2463800"/>
                    <a:pt x="292100" y="2311400"/>
                    <a:pt x="292100" y="2311400"/>
                  </a:cubicBezTo>
                  <a:cubicBezTo>
                    <a:pt x="292100" y="2311400"/>
                    <a:pt x="266700" y="2209800"/>
                    <a:pt x="228600" y="2146300"/>
                  </a:cubicBezTo>
                  <a:cubicBezTo>
                    <a:pt x="190500" y="2082800"/>
                    <a:pt x="177800" y="1955800"/>
                    <a:pt x="177800" y="1955800"/>
                  </a:cubicBezTo>
                  <a:lnTo>
                    <a:pt x="177800" y="1803400"/>
                  </a:lnTo>
                  <a:lnTo>
                    <a:pt x="177800" y="1638300"/>
                  </a:lnTo>
                  <a:lnTo>
                    <a:pt x="177800" y="1397000"/>
                  </a:lnTo>
                  <a:cubicBezTo>
                    <a:pt x="114300" y="1295400"/>
                    <a:pt x="139700" y="1270000"/>
                    <a:pt x="139700" y="1270000"/>
                  </a:cubicBezTo>
                  <a:lnTo>
                    <a:pt x="139700" y="1193800"/>
                  </a:lnTo>
                  <a:cubicBezTo>
                    <a:pt x="139700" y="1130300"/>
                    <a:pt x="165100" y="1016000"/>
                    <a:pt x="165100" y="1016000"/>
                  </a:cubicBezTo>
                  <a:lnTo>
                    <a:pt x="152400" y="838200"/>
                  </a:lnTo>
                  <a:cubicBezTo>
                    <a:pt x="215900" y="723900"/>
                    <a:pt x="165100" y="647700"/>
                    <a:pt x="165100" y="647700"/>
                  </a:cubicBezTo>
                  <a:cubicBezTo>
                    <a:pt x="152400" y="622300"/>
                    <a:pt x="177800" y="596900"/>
                    <a:pt x="190500" y="571500"/>
                  </a:cubicBezTo>
                  <a:cubicBezTo>
                    <a:pt x="203200" y="546100"/>
                    <a:pt x="196850" y="501650"/>
                    <a:pt x="196850" y="501650"/>
                  </a:cubicBezTo>
                  <a:cubicBezTo>
                    <a:pt x="95250" y="247650"/>
                    <a:pt x="107950" y="6350"/>
                    <a:pt x="107950" y="6350"/>
                  </a:cubicBezTo>
                  <a:lnTo>
                    <a:pt x="4038600" y="0"/>
                  </a:lnTo>
                  <a:close/>
                </a:path>
              </a:pathLst>
            </a:custGeom>
            <a:blipFill>
              <a:blip r:embed="rId9"/>
              <a:stretch>
                <a:fillRect l="-40859" t="-23277" r="-32919" b="-68988"/>
              </a:stretch>
            </a:blipFill>
          </p:spPr>
        </p:sp>
        <p:sp>
          <p:nvSpPr>
            <p:cNvPr name="Freeform 17" id="17"/>
            <p:cNvSpPr/>
            <p:nvPr/>
          </p:nvSpPr>
          <p:spPr>
            <a:xfrm flipH="false" flipV="false" rot="0">
              <a:off x="0" y="0"/>
              <a:ext cx="393700" cy="5473700"/>
            </a:xfrm>
            <a:custGeom>
              <a:avLst/>
              <a:gdLst/>
              <a:ahLst/>
              <a:cxnLst/>
              <a:rect r="r" b="b" t="t" l="l"/>
              <a:pathLst>
                <a:path h="5473700" w="393700">
                  <a:moveTo>
                    <a:pt x="393700" y="5473700"/>
                  </a:moveTo>
                  <a:lnTo>
                    <a:pt x="0" y="5473700"/>
                  </a:lnTo>
                  <a:lnTo>
                    <a:pt x="0" y="0"/>
                  </a:lnTo>
                  <a:lnTo>
                    <a:pt x="393700" y="0"/>
                  </a:lnTo>
                  <a:lnTo>
                    <a:pt x="393700" y="5473700"/>
                  </a:lnTo>
                  <a:close/>
                </a:path>
              </a:pathLst>
            </a:custGeom>
            <a:blipFill>
              <a:blip r:embed="rId7"/>
              <a:stretch>
                <a:fillRect l="0" t="-275" r="-18931" b="-5006"/>
              </a:stretch>
            </a:blipFill>
          </p:spPr>
        </p:sp>
      </p:grpSp>
      <p:sp>
        <p:nvSpPr>
          <p:cNvPr name="Freeform 18" id="18"/>
          <p:cNvSpPr/>
          <p:nvPr/>
        </p:nvSpPr>
        <p:spPr>
          <a:xfrm flipH="false" flipV="false" rot="-5623892">
            <a:off x="4553621" y="2452681"/>
            <a:ext cx="931150" cy="1648052"/>
          </a:xfrm>
          <a:custGeom>
            <a:avLst/>
            <a:gdLst/>
            <a:ahLst/>
            <a:cxnLst/>
            <a:rect r="r" b="b" t="t" l="l"/>
            <a:pathLst>
              <a:path h="1648052" w="931150">
                <a:moveTo>
                  <a:pt x="0" y="0"/>
                </a:moveTo>
                <a:lnTo>
                  <a:pt x="931150" y="0"/>
                </a:lnTo>
                <a:lnTo>
                  <a:pt x="931150" y="1648053"/>
                </a:lnTo>
                <a:lnTo>
                  <a:pt x="0" y="1648053"/>
                </a:lnTo>
                <a:lnTo>
                  <a:pt x="0" y="0"/>
                </a:lnTo>
                <a:close/>
              </a:path>
            </a:pathLst>
          </a:custGeom>
          <a:blipFill>
            <a:blip r:embed="rId10"/>
            <a:stretch>
              <a:fillRect l="0" t="0" r="0" b="0"/>
            </a:stretch>
          </a:blipFill>
        </p:spPr>
      </p:sp>
      <p:sp>
        <p:nvSpPr>
          <p:cNvPr name="Freeform 19" id="19"/>
          <p:cNvSpPr/>
          <p:nvPr/>
        </p:nvSpPr>
        <p:spPr>
          <a:xfrm flipH="false" flipV="false" rot="-5623892">
            <a:off x="8949602" y="2452681"/>
            <a:ext cx="931150" cy="1648052"/>
          </a:xfrm>
          <a:custGeom>
            <a:avLst/>
            <a:gdLst/>
            <a:ahLst/>
            <a:cxnLst/>
            <a:rect r="r" b="b" t="t" l="l"/>
            <a:pathLst>
              <a:path h="1648052" w="931150">
                <a:moveTo>
                  <a:pt x="0" y="0"/>
                </a:moveTo>
                <a:lnTo>
                  <a:pt x="931149" y="0"/>
                </a:lnTo>
                <a:lnTo>
                  <a:pt x="931149" y="1648053"/>
                </a:lnTo>
                <a:lnTo>
                  <a:pt x="0" y="1648053"/>
                </a:lnTo>
                <a:lnTo>
                  <a:pt x="0" y="0"/>
                </a:lnTo>
                <a:close/>
              </a:path>
            </a:pathLst>
          </a:custGeom>
          <a:blipFill>
            <a:blip r:embed="rId10"/>
            <a:stretch>
              <a:fillRect l="0" t="0" r="0" b="0"/>
            </a:stretch>
          </a:blipFill>
        </p:spPr>
      </p:sp>
      <p:sp>
        <p:nvSpPr>
          <p:cNvPr name="Freeform 20" id="20"/>
          <p:cNvSpPr/>
          <p:nvPr/>
        </p:nvSpPr>
        <p:spPr>
          <a:xfrm flipH="false" flipV="false" rot="-5623892">
            <a:off x="13097122" y="2452681"/>
            <a:ext cx="931150" cy="1648052"/>
          </a:xfrm>
          <a:custGeom>
            <a:avLst/>
            <a:gdLst/>
            <a:ahLst/>
            <a:cxnLst/>
            <a:rect r="r" b="b" t="t" l="l"/>
            <a:pathLst>
              <a:path h="1648052" w="931150">
                <a:moveTo>
                  <a:pt x="0" y="0"/>
                </a:moveTo>
                <a:lnTo>
                  <a:pt x="931149" y="0"/>
                </a:lnTo>
                <a:lnTo>
                  <a:pt x="931149" y="1648053"/>
                </a:lnTo>
                <a:lnTo>
                  <a:pt x="0" y="1648053"/>
                </a:lnTo>
                <a:lnTo>
                  <a:pt x="0" y="0"/>
                </a:lnTo>
                <a:close/>
              </a:path>
            </a:pathLst>
          </a:custGeom>
          <a:blipFill>
            <a:blip r:embed="rId10"/>
            <a:stretch>
              <a:fillRect l="0" t="0" r="0" b="0"/>
            </a:stretch>
          </a:blipFill>
        </p:spPr>
      </p:sp>
      <p:sp>
        <p:nvSpPr>
          <p:cNvPr name="Freeform 21" id="21"/>
          <p:cNvSpPr/>
          <p:nvPr/>
        </p:nvSpPr>
        <p:spPr>
          <a:xfrm flipH="false" flipV="false" rot="5078235">
            <a:off x="4269813" y="4996795"/>
            <a:ext cx="1121854" cy="4290202"/>
          </a:xfrm>
          <a:custGeom>
            <a:avLst/>
            <a:gdLst/>
            <a:ahLst/>
            <a:cxnLst/>
            <a:rect r="r" b="b" t="t" l="l"/>
            <a:pathLst>
              <a:path h="4290202" w="1121854">
                <a:moveTo>
                  <a:pt x="0" y="0"/>
                </a:moveTo>
                <a:lnTo>
                  <a:pt x="1121854" y="0"/>
                </a:lnTo>
                <a:lnTo>
                  <a:pt x="1121854" y="4290201"/>
                </a:lnTo>
                <a:lnTo>
                  <a:pt x="0" y="4290201"/>
                </a:lnTo>
                <a:lnTo>
                  <a:pt x="0" y="0"/>
                </a:lnTo>
                <a:close/>
              </a:path>
            </a:pathLst>
          </a:custGeom>
          <a:blipFill>
            <a:blip r:embed="rId11"/>
            <a:stretch>
              <a:fillRect l="-21464" t="0" r="-21464" b="0"/>
            </a:stretch>
          </a:blipFill>
        </p:spPr>
      </p:sp>
      <p:sp>
        <p:nvSpPr>
          <p:cNvPr name="Freeform 22" id="22"/>
          <p:cNvSpPr/>
          <p:nvPr/>
        </p:nvSpPr>
        <p:spPr>
          <a:xfrm flipH="false" flipV="false" rot="5078235">
            <a:off x="8671395" y="4796525"/>
            <a:ext cx="1070495" cy="4294279"/>
          </a:xfrm>
          <a:custGeom>
            <a:avLst/>
            <a:gdLst/>
            <a:ahLst/>
            <a:cxnLst/>
            <a:rect r="r" b="b" t="t" l="l"/>
            <a:pathLst>
              <a:path h="4294279" w="1070495">
                <a:moveTo>
                  <a:pt x="0" y="0"/>
                </a:moveTo>
                <a:lnTo>
                  <a:pt x="1070495" y="0"/>
                </a:lnTo>
                <a:lnTo>
                  <a:pt x="1070495" y="4294280"/>
                </a:lnTo>
                <a:lnTo>
                  <a:pt x="0" y="4294280"/>
                </a:lnTo>
                <a:lnTo>
                  <a:pt x="0" y="0"/>
                </a:lnTo>
                <a:close/>
              </a:path>
            </a:pathLst>
          </a:custGeom>
          <a:blipFill>
            <a:blip r:embed="rId11"/>
            <a:stretch>
              <a:fillRect l="-24964" t="0" r="-24964" b="0"/>
            </a:stretch>
          </a:blipFill>
        </p:spPr>
      </p:sp>
      <p:sp>
        <p:nvSpPr>
          <p:cNvPr name="Freeform 23" id="23"/>
          <p:cNvSpPr/>
          <p:nvPr/>
        </p:nvSpPr>
        <p:spPr>
          <a:xfrm flipH="false" flipV="false" rot="5078235">
            <a:off x="12901873" y="4807509"/>
            <a:ext cx="1002387" cy="4336205"/>
          </a:xfrm>
          <a:custGeom>
            <a:avLst/>
            <a:gdLst/>
            <a:ahLst/>
            <a:cxnLst/>
            <a:rect r="r" b="b" t="t" l="l"/>
            <a:pathLst>
              <a:path h="4336205" w="1002387">
                <a:moveTo>
                  <a:pt x="0" y="0"/>
                </a:moveTo>
                <a:lnTo>
                  <a:pt x="1002387" y="0"/>
                </a:lnTo>
                <a:lnTo>
                  <a:pt x="1002387" y="4336204"/>
                </a:lnTo>
                <a:lnTo>
                  <a:pt x="0" y="4336204"/>
                </a:lnTo>
                <a:lnTo>
                  <a:pt x="0" y="0"/>
                </a:lnTo>
                <a:close/>
              </a:path>
            </a:pathLst>
          </a:custGeom>
          <a:blipFill>
            <a:blip r:embed="rId11"/>
            <a:stretch>
              <a:fillRect l="-66879" t="-3216" r="0" b="0"/>
            </a:stretch>
          </a:blipFill>
        </p:spPr>
      </p:sp>
      <p:sp>
        <p:nvSpPr>
          <p:cNvPr name="TextBox 24" id="24"/>
          <p:cNvSpPr txBox="true"/>
          <p:nvPr/>
        </p:nvSpPr>
        <p:spPr>
          <a:xfrm rot="-324997">
            <a:off x="7422293" y="6696652"/>
            <a:ext cx="3999878" cy="568452"/>
          </a:xfrm>
          <a:prstGeom prst="rect">
            <a:avLst/>
          </a:prstGeom>
        </p:spPr>
        <p:txBody>
          <a:bodyPr anchor="t" rtlCol="false" tIns="0" lIns="0" bIns="0" rIns="0">
            <a:spAutoFit/>
          </a:bodyPr>
          <a:lstStyle/>
          <a:p>
            <a:pPr algn="ctr">
              <a:lnSpc>
                <a:spcPts val="3983"/>
              </a:lnSpc>
            </a:pPr>
            <a:r>
              <a:rPr lang="en-US" sz="4800">
                <a:solidFill>
                  <a:srgbClr val="AA8E6B"/>
                </a:solidFill>
                <a:latin typeface="TC Milo"/>
              </a:rPr>
              <a:t>REINESA EVENIASHARI </a:t>
            </a:r>
          </a:p>
        </p:txBody>
      </p:sp>
      <p:sp>
        <p:nvSpPr>
          <p:cNvPr name="TextBox 25" id="25"/>
          <p:cNvSpPr txBox="true"/>
          <p:nvPr/>
        </p:nvSpPr>
        <p:spPr>
          <a:xfrm rot="-324997">
            <a:off x="11696172" y="6706495"/>
            <a:ext cx="3791333" cy="568452"/>
          </a:xfrm>
          <a:prstGeom prst="rect">
            <a:avLst/>
          </a:prstGeom>
        </p:spPr>
        <p:txBody>
          <a:bodyPr anchor="t" rtlCol="false" tIns="0" lIns="0" bIns="0" rIns="0">
            <a:spAutoFit/>
          </a:bodyPr>
          <a:lstStyle/>
          <a:p>
            <a:pPr algn="ctr">
              <a:lnSpc>
                <a:spcPts val="3983"/>
              </a:lnSpc>
            </a:pPr>
            <a:r>
              <a:rPr lang="en-US" sz="4800">
                <a:solidFill>
                  <a:srgbClr val="AA8E6B"/>
                </a:solidFill>
                <a:latin typeface="TC Milo"/>
              </a:rPr>
              <a:t>RAKHA ALCANDER</a:t>
            </a:r>
          </a:p>
        </p:txBody>
      </p:sp>
      <p:sp>
        <p:nvSpPr>
          <p:cNvPr name="TextBox 26" id="26"/>
          <p:cNvSpPr txBox="true"/>
          <p:nvPr/>
        </p:nvSpPr>
        <p:spPr>
          <a:xfrm rot="-324997">
            <a:off x="3196605" y="6924511"/>
            <a:ext cx="3932377" cy="568452"/>
          </a:xfrm>
          <a:prstGeom prst="rect">
            <a:avLst/>
          </a:prstGeom>
        </p:spPr>
        <p:txBody>
          <a:bodyPr anchor="t" rtlCol="false" tIns="0" lIns="0" bIns="0" rIns="0">
            <a:spAutoFit/>
          </a:bodyPr>
          <a:lstStyle/>
          <a:p>
            <a:pPr marL="0" indent="0" lvl="0">
              <a:lnSpc>
                <a:spcPts val="3983"/>
              </a:lnSpc>
              <a:spcBef>
                <a:spcPct val="0"/>
              </a:spcBef>
            </a:pPr>
            <a:r>
              <a:rPr lang="en-US" sz="4800">
                <a:solidFill>
                  <a:srgbClr val="AA8E6B"/>
                </a:solidFill>
                <a:latin typeface="TC Milo"/>
              </a:rPr>
              <a:t>WAWU TRI AMBODO</a:t>
            </a:r>
          </a:p>
        </p:txBody>
      </p:sp>
      <p:sp>
        <p:nvSpPr>
          <p:cNvPr name="TextBox 27" id="27"/>
          <p:cNvSpPr txBox="true"/>
          <p:nvPr/>
        </p:nvSpPr>
        <p:spPr>
          <a:xfrm rot="0">
            <a:off x="4391555" y="719642"/>
            <a:ext cx="9504890" cy="1120902"/>
          </a:xfrm>
          <a:prstGeom prst="rect">
            <a:avLst/>
          </a:prstGeom>
        </p:spPr>
        <p:txBody>
          <a:bodyPr anchor="t" rtlCol="false" tIns="0" lIns="0" bIns="0" rIns="0">
            <a:spAutoFit/>
          </a:bodyPr>
          <a:lstStyle/>
          <a:p>
            <a:pPr algn="ctr">
              <a:lnSpc>
                <a:spcPts val="3983"/>
              </a:lnSpc>
            </a:pPr>
            <a:r>
              <a:rPr lang="en-US" sz="4800">
                <a:solidFill>
                  <a:srgbClr val="FFFFFF"/>
                </a:solidFill>
                <a:latin typeface="Horizon"/>
              </a:rPr>
              <a:t>ANGGOTA KELOMPOK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3135726" y="2289200"/>
            <a:ext cx="15152274" cy="8512951"/>
          </a:xfrm>
          <a:custGeom>
            <a:avLst/>
            <a:gdLst/>
            <a:ahLst/>
            <a:cxnLst/>
            <a:rect r="r" b="b" t="t" l="l"/>
            <a:pathLst>
              <a:path h="8512951" w="15152274">
                <a:moveTo>
                  <a:pt x="0" y="0"/>
                </a:moveTo>
                <a:lnTo>
                  <a:pt x="15152274" y="0"/>
                </a:lnTo>
                <a:lnTo>
                  <a:pt x="15152274" y="8512951"/>
                </a:lnTo>
                <a:lnTo>
                  <a:pt x="0" y="8512951"/>
                </a:lnTo>
                <a:lnTo>
                  <a:pt x="0" y="0"/>
                </a:lnTo>
                <a:close/>
              </a:path>
            </a:pathLst>
          </a:custGeom>
          <a:blipFill>
            <a:blip r:embed="rId3">
              <a:alphaModFix amt="47000"/>
            </a:blip>
            <a:stretch>
              <a:fillRect l="-68126" t="-26853" r="-62705" b="0"/>
            </a:stretch>
          </a:blipFill>
        </p:spPr>
      </p:sp>
      <p:sp>
        <p:nvSpPr>
          <p:cNvPr name="Freeform 4" id="4"/>
          <p:cNvSpPr/>
          <p:nvPr/>
        </p:nvSpPr>
        <p:spPr>
          <a:xfrm flipH="false" flipV="false" rot="268255">
            <a:off x="-43418" y="-4645479"/>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268255">
            <a:off x="9957833" y="-4645479"/>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TextBox 6" id="6"/>
          <p:cNvSpPr txBox="true"/>
          <p:nvPr/>
        </p:nvSpPr>
        <p:spPr>
          <a:xfrm rot="0">
            <a:off x="1377969" y="3872625"/>
            <a:ext cx="15532061" cy="5930265"/>
          </a:xfrm>
          <a:prstGeom prst="rect">
            <a:avLst/>
          </a:prstGeom>
        </p:spPr>
        <p:txBody>
          <a:bodyPr anchor="t" rtlCol="false" tIns="0" lIns="0" bIns="0" rIns="0">
            <a:spAutoFit/>
          </a:bodyPr>
          <a:lstStyle/>
          <a:p>
            <a:pPr>
              <a:lnSpc>
                <a:spcPts val="3359"/>
              </a:lnSpc>
            </a:pPr>
            <a:r>
              <a:rPr lang="en-US" sz="2400">
                <a:solidFill>
                  <a:srgbClr val="AA8E6B"/>
                </a:solidFill>
                <a:latin typeface="Agrandir"/>
              </a:rPr>
              <a:t>Dalam manajemen perpustakaan atau sistem informasi, pencarian buku adalah kegiatan umum yang harus dioptimalkan. Dua metode utama yang sering digunakan untuk mempercepat pencarian buku adalah binary search dan hashing.</a:t>
            </a:r>
          </a:p>
          <a:p>
            <a:pPr marL="518160" indent="-259080" lvl="1">
              <a:lnSpc>
                <a:spcPts val="3359"/>
              </a:lnSpc>
              <a:buFont typeface="Arial"/>
              <a:buChar char="•"/>
            </a:pPr>
            <a:r>
              <a:rPr lang="en-US" sz="2400">
                <a:solidFill>
                  <a:srgbClr val="AA8E6B"/>
                </a:solidFill>
                <a:latin typeface="Agrandir"/>
              </a:rPr>
              <a:t>Binary Search:</a:t>
            </a:r>
          </a:p>
          <a:p>
            <a:pPr marL="1036320" indent="-345440" lvl="2">
              <a:lnSpc>
                <a:spcPts val="3359"/>
              </a:lnSpc>
              <a:buFont typeface="Arial"/>
              <a:buChar char="⚬"/>
            </a:pPr>
            <a:r>
              <a:rPr lang="en-US" sz="2400">
                <a:solidFill>
                  <a:srgbClr val="AA8E6B"/>
                </a:solidFill>
                <a:latin typeface="Agrandir"/>
              </a:rPr>
              <a:t>Algoritma efisien untuk data terurut.</a:t>
            </a:r>
          </a:p>
          <a:p>
            <a:pPr marL="1036320" indent="-345440" lvl="2">
              <a:lnSpc>
                <a:spcPts val="3359"/>
              </a:lnSpc>
              <a:buFont typeface="Arial"/>
              <a:buChar char="⚬"/>
            </a:pPr>
            <a:r>
              <a:rPr lang="en-US" sz="2400">
                <a:solidFill>
                  <a:srgbClr val="AA8E6B"/>
                </a:solidFill>
                <a:latin typeface="Agrandir"/>
              </a:rPr>
              <a:t>Memanfaatkan urutan data (misalnya, judul atau penulis) untuk membagi data secara iteratif, mempercepat pencarian pada data besar.</a:t>
            </a:r>
          </a:p>
          <a:p>
            <a:pPr marL="518160" indent="-259080" lvl="1">
              <a:lnSpc>
                <a:spcPts val="3359"/>
              </a:lnSpc>
              <a:buFont typeface="Arial"/>
              <a:buChar char="•"/>
            </a:pPr>
            <a:r>
              <a:rPr lang="en-US" sz="2400">
                <a:solidFill>
                  <a:srgbClr val="AA8E6B"/>
                </a:solidFill>
                <a:latin typeface="Agrandir"/>
              </a:rPr>
              <a:t>Hashing:</a:t>
            </a:r>
          </a:p>
          <a:p>
            <a:pPr marL="1036320" indent="-345440" lvl="2">
              <a:lnSpc>
                <a:spcPts val="3359"/>
              </a:lnSpc>
              <a:buFont typeface="Arial"/>
              <a:buChar char="⚬"/>
            </a:pPr>
            <a:r>
              <a:rPr lang="en-US" sz="2400">
                <a:solidFill>
                  <a:srgbClr val="AA8E6B"/>
                </a:solidFill>
                <a:latin typeface="Agrandir"/>
              </a:rPr>
              <a:t>Melibatkan fungsi hash untuk mengonversi kunci pencarian (seperti nomor identifikasi buku) menjadi alamat dalam tabel hash.</a:t>
            </a:r>
          </a:p>
          <a:p>
            <a:pPr marL="1036320" indent="-345440" lvl="2">
              <a:lnSpc>
                <a:spcPts val="3359"/>
              </a:lnSpc>
              <a:buFont typeface="Arial"/>
              <a:buChar char="⚬"/>
            </a:pPr>
            <a:r>
              <a:rPr lang="en-US" sz="2400">
                <a:solidFill>
                  <a:srgbClr val="AA8E6B"/>
                </a:solidFill>
                <a:latin typeface="Agrandir"/>
              </a:rPr>
              <a:t>Memungkinkan pencarian dengan waktu konstan, namun dapat mengalami konflik hashing saat kunci memiliki nilai hash yang sama.</a:t>
            </a:r>
          </a:p>
          <a:p>
            <a:pPr>
              <a:lnSpc>
                <a:spcPts val="3359"/>
              </a:lnSpc>
            </a:pPr>
            <a:r>
              <a:rPr lang="en-US" sz="2400">
                <a:solidFill>
                  <a:srgbClr val="AA8E6B"/>
                </a:solidFill>
                <a:latin typeface="Agrandir"/>
              </a:rPr>
              <a:t>Kedua metode ini memiliki keunggulan dan kelemahan masing-masing dalam mempercepat proses pencarian buku.</a:t>
            </a:r>
          </a:p>
        </p:txBody>
      </p:sp>
      <p:sp>
        <p:nvSpPr>
          <p:cNvPr name="Freeform 7" id="7"/>
          <p:cNvSpPr/>
          <p:nvPr/>
        </p:nvSpPr>
        <p:spPr>
          <a:xfrm flipH="false" flipV="false" rot="0">
            <a:off x="-1880918" y="540267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TextBox 8" id="8"/>
          <p:cNvSpPr txBox="true"/>
          <p:nvPr/>
        </p:nvSpPr>
        <p:spPr>
          <a:xfrm rot="0">
            <a:off x="4391555" y="1101151"/>
            <a:ext cx="9504890" cy="1709801"/>
          </a:xfrm>
          <a:prstGeom prst="rect">
            <a:avLst/>
          </a:prstGeom>
        </p:spPr>
        <p:txBody>
          <a:bodyPr anchor="t" rtlCol="false" tIns="0" lIns="0" bIns="0" rIns="0">
            <a:spAutoFit/>
          </a:bodyPr>
          <a:lstStyle/>
          <a:p>
            <a:pPr algn="ctr">
              <a:lnSpc>
                <a:spcPts val="6142"/>
              </a:lnSpc>
            </a:pPr>
            <a:r>
              <a:rPr lang="en-US" sz="7400">
                <a:solidFill>
                  <a:srgbClr val="201E20"/>
                </a:solidFill>
                <a:latin typeface="Horizon"/>
              </a:rPr>
              <a:t>LATAR BELAKANG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3135726" y="2289200"/>
            <a:ext cx="15152274" cy="8512951"/>
          </a:xfrm>
          <a:custGeom>
            <a:avLst/>
            <a:gdLst/>
            <a:ahLst/>
            <a:cxnLst/>
            <a:rect r="r" b="b" t="t" l="l"/>
            <a:pathLst>
              <a:path h="8512951" w="15152274">
                <a:moveTo>
                  <a:pt x="0" y="0"/>
                </a:moveTo>
                <a:lnTo>
                  <a:pt x="15152274" y="0"/>
                </a:lnTo>
                <a:lnTo>
                  <a:pt x="15152274" y="8512951"/>
                </a:lnTo>
                <a:lnTo>
                  <a:pt x="0" y="8512951"/>
                </a:lnTo>
                <a:lnTo>
                  <a:pt x="0" y="0"/>
                </a:lnTo>
                <a:close/>
              </a:path>
            </a:pathLst>
          </a:custGeom>
          <a:blipFill>
            <a:blip r:embed="rId3">
              <a:alphaModFix amt="47000"/>
            </a:blip>
            <a:stretch>
              <a:fillRect l="-68126" t="-26853" r="-62705" b="0"/>
            </a:stretch>
          </a:blipFill>
        </p:spPr>
      </p:sp>
      <p:sp>
        <p:nvSpPr>
          <p:cNvPr name="Freeform 4" id="4"/>
          <p:cNvSpPr/>
          <p:nvPr/>
        </p:nvSpPr>
        <p:spPr>
          <a:xfrm flipH="false" flipV="false" rot="268255">
            <a:off x="-78947" y="-5350719"/>
            <a:ext cx="10900132" cy="8480655"/>
          </a:xfrm>
          <a:custGeom>
            <a:avLst/>
            <a:gdLst/>
            <a:ahLst/>
            <a:cxnLst/>
            <a:rect r="r" b="b" t="t" l="l"/>
            <a:pathLst>
              <a:path h="8480655" w="10900132">
                <a:moveTo>
                  <a:pt x="0" y="0"/>
                </a:moveTo>
                <a:lnTo>
                  <a:pt x="10900133" y="0"/>
                </a:lnTo>
                <a:lnTo>
                  <a:pt x="10900133" y="8480655"/>
                </a:lnTo>
                <a:lnTo>
                  <a:pt x="0" y="8480655"/>
                </a:lnTo>
                <a:lnTo>
                  <a:pt x="0" y="0"/>
                </a:lnTo>
                <a:close/>
              </a:path>
            </a:pathLst>
          </a:custGeom>
          <a:blipFill>
            <a:blip r:embed="rId4"/>
            <a:stretch>
              <a:fillRect l="-1525" t="0" r="-1525" b="0"/>
            </a:stretch>
          </a:blipFill>
        </p:spPr>
      </p:sp>
      <p:sp>
        <p:nvSpPr>
          <p:cNvPr name="Freeform 5" id="5"/>
          <p:cNvSpPr/>
          <p:nvPr/>
        </p:nvSpPr>
        <p:spPr>
          <a:xfrm flipH="false" flipV="false" rot="268255">
            <a:off x="10071999" y="-5472839"/>
            <a:ext cx="10900132" cy="8602961"/>
          </a:xfrm>
          <a:custGeom>
            <a:avLst/>
            <a:gdLst/>
            <a:ahLst/>
            <a:cxnLst/>
            <a:rect r="r" b="b" t="t" l="l"/>
            <a:pathLst>
              <a:path h="8602961" w="10900132">
                <a:moveTo>
                  <a:pt x="0" y="0"/>
                </a:moveTo>
                <a:lnTo>
                  <a:pt x="10900132" y="0"/>
                </a:lnTo>
                <a:lnTo>
                  <a:pt x="10900132" y="8602961"/>
                </a:lnTo>
                <a:lnTo>
                  <a:pt x="0" y="8602961"/>
                </a:lnTo>
                <a:lnTo>
                  <a:pt x="0" y="0"/>
                </a:lnTo>
                <a:close/>
              </a:path>
            </a:pathLst>
          </a:custGeom>
          <a:blipFill>
            <a:blip r:embed="rId4"/>
            <a:stretch>
              <a:fillRect l="-2268" t="0" r="-2268" b="0"/>
            </a:stretch>
          </a:blipFill>
        </p:spPr>
      </p:sp>
      <p:sp>
        <p:nvSpPr>
          <p:cNvPr name="TextBox 6" id="6"/>
          <p:cNvSpPr txBox="true"/>
          <p:nvPr/>
        </p:nvSpPr>
        <p:spPr>
          <a:xfrm rot="0">
            <a:off x="1019175" y="3136508"/>
            <a:ext cx="16440690" cy="6260418"/>
          </a:xfrm>
          <a:prstGeom prst="rect">
            <a:avLst/>
          </a:prstGeom>
        </p:spPr>
        <p:txBody>
          <a:bodyPr anchor="t" rtlCol="false" tIns="0" lIns="0" bIns="0" rIns="0">
            <a:spAutoFit/>
          </a:bodyPr>
          <a:lstStyle/>
          <a:p>
            <a:pPr>
              <a:lnSpc>
                <a:spcPts val="3556"/>
              </a:lnSpc>
            </a:pPr>
            <a:r>
              <a:rPr lang="en-US" sz="2540">
                <a:solidFill>
                  <a:srgbClr val="AA8E6B"/>
                </a:solidFill>
                <a:latin typeface="Agrandir"/>
              </a:rPr>
              <a:t> Hashing adalah proses pengubahan data menjadi nilai yang lebih kecil, yang biasanya berupa nilai hash atau kode hash. Nilai hash ini kemudian digunakan untuk mengidentifikasi atau memetakan data asli. Proses hashing ini berguna dalam menyimpan dan mencari data dengan cepat, karena nilai hash yang dihasilkan dapat digunakan sebagai alamat atau petunjuk untuk menemukan data yang sesuai. </a:t>
            </a:r>
          </a:p>
          <a:p>
            <a:pPr>
              <a:lnSpc>
                <a:spcPts val="3556"/>
              </a:lnSpc>
            </a:pPr>
          </a:p>
          <a:p>
            <a:pPr>
              <a:lnSpc>
                <a:spcPts val="3556"/>
              </a:lnSpc>
            </a:pPr>
            <a:r>
              <a:rPr lang="en-US" sz="2540">
                <a:solidFill>
                  <a:srgbClr val="AA8E6B"/>
                </a:solidFill>
                <a:latin typeface="Agrandir"/>
              </a:rPr>
              <a:t>Metode hashing umumnya digunakan dalam struktur data seperti tabel hash, yang memungkinkan pencarian data dengan kompleksitas waktu yang lebih rendah daripada metode pencarian linier. Dalam proses hashing, terdapat kemungkinan terjadinya tabrakan hash, yaitu ketika dua data yang berbeda menghasilkan nilai hash yang sama. Untuk mengatasi hal ini, teknik penanganan tabrakan seperti chaining atau open addressing dapat diterapkan. Dalam implementasinya, hashing banyak digunakan dalam berbagai aplikasi, seperti basis data, keamanan data, dan pengindeksan data. Kecepatan pencarian data yang dihasilkan oleh metode hashing membuatnya menjadi pilihan yang populer dalam pengembangan sistem informasi.</a:t>
            </a:r>
          </a:p>
          <a:p>
            <a:pPr>
              <a:lnSpc>
                <a:spcPts val="3556"/>
              </a:lnSpc>
            </a:pPr>
          </a:p>
          <a:p>
            <a:pPr>
              <a:lnSpc>
                <a:spcPts val="3556"/>
              </a:lnSpc>
            </a:pPr>
          </a:p>
        </p:txBody>
      </p:sp>
      <p:sp>
        <p:nvSpPr>
          <p:cNvPr name="TextBox 7" id="7"/>
          <p:cNvSpPr txBox="true"/>
          <p:nvPr/>
        </p:nvSpPr>
        <p:spPr>
          <a:xfrm rot="0">
            <a:off x="4391555" y="1101151"/>
            <a:ext cx="9504890" cy="1709801"/>
          </a:xfrm>
          <a:prstGeom prst="rect">
            <a:avLst/>
          </a:prstGeom>
        </p:spPr>
        <p:txBody>
          <a:bodyPr anchor="t" rtlCol="false" tIns="0" lIns="0" bIns="0" rIns="0">
            <a:spAutoFit/>
          </a:bodyPr>
          <a:lstStyle/>
          <a:p>
            <a:pPr algn="ctr">
              <a:lnSpc>
                <a:spcPts val="6142"/>
              </a:lnSpc>
            </a:pPr>
            <a:r>
              <a:rPr lang="en-US" sz="7400">
                <a:solidFill>
                  <a:srgbClr val="201E20"/>
                </a:solidFill>
                <a:latin typeface="Horizon"/>
              </a:rPr>
              <a:t>TINJAUAN TEORI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3135726" y="2289200"/>
            <a:ext cx="15152274" cy="8512951"/>
          </a:xfrm>
          <a:custGeom>
            <a:avLst/>
            <a:gdLst/>
            <a:ahLst/>
            <a:cxnLst/>
            <a:rect r="r" b="b" t="t" l="l"/>
            <a:pathLst>
              <a:path h="8512951" w="15152274">
                <a:moveTo>
                  <a:pt x="0" y="0"/>
                </a:moveTo>
                <a:lnTo>
                  <a:pt x="15152274" y="0"/>
                </a:lnTo>
                <a:lnTo>
                  <a:pt x="15152274" y="8512951"/>
                </a:lnTo>
                <a:lnTo>
                  <a:pt x="0" y="8512951"/>
                </a:lnTo>
                <a:lnTo>
                  <a:pt x="0" y="0"/>
                </a:lnTo>
                <a:close/>
              </a:path>
            </a:pathLst>
          </a:custGeom>
          <a:blipFill>
            <a:blip r:embed="rId3">
              <a:alphaModFix amt="47000"/>
            </a:blip>
            <a:stretch>
              <a:fillRect l="-68126" t="-26853" r="-62705" b="0"/>
            </a:stretch>
          </a:blipFill>
        </p:spPr>
      </p:sp>
      <p:sp>
        <p:nvSpPr>
          <p:cNvPr name="Freeform 4" id="4"/>
          <p:cNvSpPr/>
          <p:nvPr/>
        </p:nvSpPr>
        <p:spPr>
          <a:xfrm flipH="false" flipV="false" rot="268255">
            <a:off x="-78947" y="-5350719"/>
            <a:ext cx="10900132" cy="8480655"/>
          </a:xfrm>
          <a:custGeom>
            <a:avLst/>
            <a:gdLst/>
            <a:ahLst/>
            <a:cxnLst/>
            <a:rect r="r" b="b" t="t" l="l"/>
            <a:pathLst>
              <a:path h="8480655" w="10900132">
                <a:moveTo>
                  <a:pt x="0" y="0"/>
                </a:moveTo>
                <a:lnTo>
                  <a:pt x="10900133" y="0"/>
                </a:lnTo>
                <a:lnTo>
                  <a:pt x="10900133" y="8480655"/>
                </a:lnTo>
                <a:lnTo>
                  <a:pt x="0" y="8480655"/>
                </a:lnTo>
                <a:lnTo>
                  <a:pt x="0" y="0"/>
                </a:lnTo>
                <a:close/>
              </a:path>
            </a:pathLst>
          </a:custGeom>
          <a:blipFill>
            <a:blip r:embed="rId4"/>
            <a:stretch>
              <a:fillRect l="-1525" t="0" r="-1525" b="0"/>
            </a:stretch>
          </a:blipFill>
        </p:spPr>
      </p:sp>
      <p:sp>
        <p:nvSpPr>
          <p:cNvPr name="Freeform 5" id="5"/>
          <p:cNvSpPr/>
          <p:nvPr/>
        </p:nvSpPr>
        <p:spPr>
          <a:xfrm flipH="false" flipV="false" rot="268255">
            <a:off x="10071999" y="-5472839"/>
            <a:ext cx="10900132" cy="8602961"/>
          </a:xfrm>
          <a:custGeom>
            <a:avLst/>
            <a:gdLst/>
            <a:ahLst/>
            <a:cxnLst/>
            <a:rect r="r" b="b" t="t" l="l"/>
            <a:pathLst>
              <a:path h="8602961" w="10900132">
                <a:moveTo>
                  <a:pt x="0" y="0"/>
                </a:moveTo>
                <a:lnTo>
                  <a:pt x="10900132" y="0"/>
                </a:lnTo>
                <a:lnTo>
                  <a:pt x="10900132" y="8602961"/>
                </a:lnTo>
                <a:lnTo>
                  <a:pt x="0" y="8602961"/>
                </a:lnTo>
                <a:lnTo>
                  <a:pt x="0" y="0"/>
                </a:lnTo>
                <a:close/>
              </a:path>
            </a:pathLst>
          </a:custGeom>
          <a:blipFill>
            <a:blip r:embed="rId4"/>
            <a:stretch>
              <a:fillRect l="-2268" t="0" r="-2268" b="0"/>
            </a:stretch>
          </a:blipFill>
        </p:spPr>
      </p:sp>
      <p:sp>
        <p:nvSpPr>
          <p:cNvPr name="TextBox 6" id="6"/>
          <p:cNvSpPr txBox="true"/>
          <p:nvPr/>
        </p:nvSpPr>
        <p:spPr>
          <a:xfrm rot="0">
            <a:off x="1028700" y="3136508"/>
            <a:ext cx="16440690" cy="7147653"/>
          </a:xfrm>
          <a:prstGeom prst="rect">
            <a:avLst/>
          </a:prstGeom>
        </p:spPr>
        <p:txBody>
          <a:bodyPr anchor="t" rtlCol="false" tIns="0" lIns="0" bIns="0" rIns="0">
            <a:spAutoFit/>
          </a:bodyPr>
          <a:lstStyle/>
          <a:p>
            <a:pPr>
              <a:lnSpc>
                <a:spcPts val="3556"/>
              </a:lnSpc>
            </a:pPr>
            <a:r>
              <a:rPr lang="en-US" sz="2540">
                <a:solidFill>
                  <a:srgbClr val="AA8E6B"/>
                </a:solidFill>
                <a:latin typeface="Agrandir"/>
              </a:rPr>
              <a:t> Binary Search adalah algoritma dasar yang digunakan untuk menemukan nilai target secara efisien dalam array yang diurutkan. Algoritma ini bekerja dengan membagi berulang kali menjadi dua bagian array yang dapat berisi nilai target. Proses ini berlanjut hingga nilai ditemukan atau ruang pencarian kosong. Pencarian biner memiliki kompleksitas waktu sebesar O(log n), membuatnya jauh lebih cepat daripada pencarian linier untuk kumpulan data besar. Langkah-langkah dasar algoritma binary search adalah sebagai berikut:</a:t>
            </a:r>
          </a:p>
          <a:p>
            <a:pPr>
              <a:lnSpc>
                <a:spcPts val="3556"/>
              </a:lnSpc>
            </a:pPr>
          </a:p>
          <a:p>
            <a:pPr>
              <a:lnSpc>
                <a:spcPts val="3556"/>
              </a:lnSpc>
            </a:pPr>
            <a:r>
              <a:rPr lang="en-US" sz="2540">
                <a:solidFill>
                  <a:srgbClr val="AA8E6B"/>
                </a:solidFill>
                <a:latin typeface="Agrandir"/>
              </a:rPr>
              <a:t>1. Bandingkan nilai target dengan elemen tengah array.</a:t>
            </a:r>
          </a:p>
          <a:p>
            <a:pPr>
              <a:lnSpc>
                <a:spcPts val="3556"/>
              </a:lnSpc>
            </a:pPr>
            <a:r>
              <a:rPr lang="en-US" sz="2540">
                <a:solidFill>
                  <a:srgbClr val="AA8E6B"/>
                </a:solidFill>
                <a:latin typeface="Agrandir"/>
              </a:rPr>
              <a:t>2. Jika nilai target cocok dengan elemen tengah, posisinya dikembalikan.</a:t>
            </a:r>
          </a:p>
          <a:p>
            <a:pPr>
              <a:lnSpc>
                <a:spcPts val="3556"/>
              </a:lnSpc>
            </a:pPr>
            <a:r>
              <a:rPr lang="en-US" sz="2540">
                <a:solidFill>
                  <a:srgbClr val="AA8E6B"/>
                </a:solidFill>
                <a:latin typeface="Agrandir"/>
              </a:rPr>
              <a:t>3. Jika nilai target lebih kecil dari elemen tengah, maka pencarian dilanjutkan di bagian bawah array.</a:t>
            </a:r>
          </a:p>
          <a:p>
            <a:pPr>
              <a:lnSpc>
                <a:spcPts val="3556"/>
              </a:lnSpc>
            </a:pPr>
            <a:r>
              <a:rPr lang="en-US" sz="2540">
                <a:solidFill>
                  <a:srgbClr val="AA8E6B"/>
                </a:solidFill>
                <a:latin typeface="Agrandir"/>
              </a:rPr>
              <a:t>4. Jika nilai target lebih besar dari elemen tengah, maka pencarian dilanjutkan di paruh atas array.</a:t>
            </a:r>
          </a:p>
          <a:p>
            <a:pPr>
              <a:lnSpc>
                <a:spcPts val="3556"/>
              </a:lnSpc>
            </a:pPr>
            <a:r>
              <a:rPr lang="en-US" sz="2540">
                <a:solidFill>
                  <a:srgbClr val="AA8E6B"/>
                </a:solidFill>
                <a:latin typeface="Agrandir"/>
              </a:rPr>
              <a:t>5. Ulangi proses tersebut hingga nilai ditemukan atau ruang pencarian kosong.</a:t>
            </a:r>
          </a:p>
          <a:p>
            <a:pPr>
              <a:lnSpc>
                <a:spcPts val="3556"/>
              </a:lnSpc>
            </a:pPr>
            <a:r>
              <a:rPr lang="en-US" sz="2540">
                <a:solidFill>
                  <a:srgbClr val="AA8E6B"/>
                </a:solidFill>
                <a:latin typeface="Agrandir"/>
              </a:rPr>
              <a:t>binary search banyak digunakan dalam berbagai aplikasi, termasuk pencarian di database, menemukan elemen dalam array yang diurutkan, dan dalam banyak algoritma pembagian dan penaklukan. Ini adalah konsep kunci dalam ilmu komputer dan penting untuk memahami algoritma pencarian dan optimasi yang lebih kompleks.</a:t>
            </a:r>
          </a:p>
          <a:p>
            <a:pPr>
              <a:lnSpc>
                <a:spcPts val="3556"/>
              </a:lnSpc>
            </a:pPr>
          </a:p>
        </p:txBody>
      </p:sp>
      <p:sp>
        <p:nvSpPr>
          <p:cNvPr name="TextBox 7" id="7"/>
          <p:cNvSpPr txBox="true"/>
          <p:nvPr/>
        </p:nvSpPr>
        <p:spPr>
          <a:xfrm rot="0">
            <a:off x="4391555" y="1101151"/>
            <a:ext cx="9504890" cy="1709801"/>
          </a:xfrm>
          <a:prstGeom prst="rect">
            <a:avLst/>
          </a:prstGeom>
        </p:spPr>
        <p:txBody>
          <a:bodyPr anchor="t" rtlCol="false" tIns="0" lIns="0" bIns="0" rIns="0">
            <a:spAutoFit/>
          </a:bodyPr>
          <a:lstStyle/>
          <a:p>
            <a:pPr algn="ctr">
              <a:lnSpc>
                <a:spcPts val="6142"/>
              </a:lnSpc>
            </a:pPr>
            <a:r>
              <a:rPr lang="en-US" sz="7400">
                <a:solidFill>
                  <a:srgbClr val="201E20"/>
                </a:solidFill>
                <a:latin typeface="Horizon"/>
              </a:rPr>
              <a:t>TINJAUAN TEORI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grpSp>
        <p:nvGrpSpPr>
          <p:cNvPr name="Group 3" id="3"/>
          <p:cNvGrpSpPr/>
          <p:nvPr/>
        </p:nvGrpSpPr>
        <p:grpSpPr>
          <a:xfrm rot="0">
            <a:off x="1465069" y="3899212"/>
            <a:ext cx="7357868" cy="5863464"/>
            <a:chOff x="0" y="0"/>
            <a:chExt cx="9810490" cy="7817952"/>
          </a:xfrm>
        </p:grpSpPr>
        <p:sp>
          <p:nvSpPr>
            <p:cNvPr name="Freeform 4" id="4"/>
            <p:cNvSpPr/>
            <p:nvPr/>
          </p:nvSpPr>
          <p:spPr>
            <a:xfrm flipH="false" flipV="false" rot="0">
              <a:off x="0" y="0"/>
              <a:ext cx="8847477" cy="7817952"/>
            </a:xfrm>
            <a:custGeom>
              <a:avLst/>
              <a:gdLst/>
              <a:ahLst/>
              <a:cxnLst/>
              <a:rect r="r" b="b" t="t" l="l"/>
              <a:pathLst>
                <a:path h="7817952" w="8847477">
                  <a:moveTo>
                    <a:pt x="0" y="0"/>
                  </a:moveTo>
                  <a:lnTo>
                    <a:pt x="8847477" y="0"/>
                  </a:lnTo>
                  <a:lnTo>
                    <a:pt x="8847477" y="7817952"/>
                  </a:lnTo>
                  <a:lnTo>
                    <a:pt x="0" y="78179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02580" y="166699"/>
              <a:ext cx="9107910" cy="7028016"/>
            </a:xfrm>
            <a:custGeom>
              <a:avLst/>
              <a:gdLst/>
              <a:ahLst/>
              <a:cxnLst/>
              <a:rect r="r" b="b" t="t" l="l"/>
              <a:pathLst>
                <a:path h="7028016" w="9107910">
                  <a:moveTo>
                    <a:pt x="0" y="0"/>
                  </a:moveTo>
                  <a:lnTo>
                    <a:pt x="9107910" y="0"/>
                  </a:lnTo>
                  <a:lnTo>
                    <a:pt x="9107910" y="7028016"/>
                  </a:lnTo>
                  <a:lnTo>
                    <a:pt x="0" y="7028016"/>
                  </a:lnTo>
                  <a:lnTo>
                    <a:pt x="0" y="0"/>
                  </a:lnTo>
                  <a:close/>
                </a:path>
              </a:pathLst>
            </a:custGeom>
            <a:blipFill>
              <a:blip r:embed="rId5"/>
              <a:stretch>
                <a:fillRect l="0" t="-33430" r="0" b="0"/>
              </a:stretch>
            </a:blipFill>
          </p:spPr>
        </p:sp>
      </p:grpSp>
      <p:sp>
        <p:nvSpPr>
          <p:cNvPr name="Freeform 6" id="6"/>
          <p:cNvSpPr/>
          <p:nvPr/>
        </p:nvSpPr>
        <p:spPr>
          <a:xfrm flipH="false" flipV="false" rot="0">
            <a:off x="3886635" y="3513235"/>
            <a:ext cx="3379865" cy="1216751"/>
          </a:xfrm>
          <a:custGeom>
            <a:avLst/>
            <a:gdLst/>
            <a:ahLst/>
            <a:cxnLst/>
            <a:rect r="r" b="b" t="t" l="l"/>
            <a:pathLst>
              <a:path h="1216751" w="3379865">
                <a:moveTo>
                  <a:pt x="0" y="0"/>
                </a:moveTo>
                <a:lnTo>
                  <a:pt x="3379865" y="0"/>
                </a:lnTo>
                <a:lnTo>
                  <a:pt x="3379865" y="1216752"/>
                </a:lnTo>
                <a:lnTo>
                  <a:pt x="0" y="12167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9753036" y="4010582"/>
            <a:ext cx="7213642" cy="5538032"/>
            <a:chOff x="0" y="0"/>
            <a:chExt cx="9618190" cy="7384042"/>
          </a:xfrm>
        </p:grpSpPr>
        <p:sp>
          <p:nvSpPr>
            <p:cNvPr name="Freeform 8" id="8"/>
            <p:cNvSpPr/>
            <p:nvPr/>
          </p:nvSpPr>
          <p:spPr>
            <a:xfrm flipH="false" flipV="false" rot="0">
              <a:off x="0" y="0"/>
              <a:ext cx="8356427" cy="7384042"/>
            </a:xfrm>
            <a:custGeom>
              <a:avLst/>
              <a:gdLst/>
              <a:ahLst/>
              <a:cxnLst/>
              <a:rect r="r" b="b" t="t" l="l"/>
              <a:pathLst>
                <a:path h="7384042" w="8356427">
                  <a:moveTo>
                    <a:pt x="0" y="0"/>
                  </a:moveTo>
                  <a:lnTo>
                    <a:pt x="8356427" y="0"/>
                  </a:lnTo>
                  <a:lnTo>
                    <a:pt x="8356427" y="7384042"/>
                  </a:lnTo>
                  <a:lnTo>
                    <a:pt x="0" y="73840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482283" y="239475"/>
              <a:ext cx="9135907" cy="7049619"/>
            </a:xfrm>
            <a:custGeom>
              <a:avLst/>
              <a:gdLst/>
              <a:ahLst/>
              <a:cxnLst/>
              <a:rect r="r" b="b" t="t" l="l"/>
              <a:pathLst>
                <a:path h="7049619" w="9135907">
                  <a:moveTo>
                    <a:pt x="0" y="0"/>
                  </a:moveTo>
                  <a:lnTo>
                    <a:pt x="9135907" y="0"/>
                  </a:lnTo>
                  <a:lnTo>
                    <a:pt x="9135907" y="7049619"/>
                  </a:lnTo>
                  <a:lnTo>
                    <a:pt x="0" y="7049619"/>
                  </a:lnTo>
                  <a:lnTo>
                    <a:pt x="0" y="0"/>
                  </a:lnTo>
                  <a:close/>
                </a:path>
              </a:pathLst>
            </a:custGeom>
            <a:blipFill>
              <a:blip r:embed="rId5"/>
              <a:stretch>
                <a:fillRect l="0" t="-33430" r="0" b="0"/>
              </a:stretch>
            </a:blipFill>
            <a:ln cap="sq">
              <a:noFill/>
              <a:prstDash val="solid"/>
              <a:miter/>
            </a:ln>
          </p:spPr>
        </p:sp>
      </p:grpSp>
      <p:sp>
        <p:nvSpPr>
          <p:cNvPr name="Freeform 10" id="10"/>
          <p:cNvSpPr/>
          <p:nvPr/>
        </p:nvSpPr>
        <p:spPr>
          <a:xfrm flipH="false" flipV="false" rot="0">
            <a:off x="11354013" y="3513235"/>
            <a:ext cx="3423231" cy="1232363"/>
          </a:xfrm>
          <a:custGeom>
            <a:avLst/>
            <a:gdLst/>
            <a:ahLst/>
            <a:cxnLst/>
            <a:rect r="r" b="b" t="t" l="l"/>
            <a:pathLst>
              <a:path h="1232363" w="3423231">
                <a:moveTo>
                  <a:pt x="0" y="0"/>
                </a:moveTo>
                <a:lnTo>
                  <a:pt x="3423230" y="0"/>
                </a:lnTo>
                <a:lnTo>
                  <a:pt x="3423230" y="1232363"/>
                </a:lnTo>
                <a:lnTo>
                  <a:pt x="0" y="12323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1" id="11"/>
          <p:cNvSpPr/>
          <p:nvPr/>
        </p:nvSpPr>
        <p:spPr>
          <a:xfrm flipH="false" flipV="false" rot="268255">
            <a:off x="-1306692"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8"/>
            <a:stretch>
              <a:fillRect l="0" t="0" r="0" b="0"/>
            </a:stretch>
          </a:blipFill>
        </p:spPr>
      </p:sp>
      <p:sp>
        <p:nvSpPr>
          <p:cNvPr name="Freeform 12" id="12"/>
          <p:cNvSpPr/>
          <p:nvPr/>
        </p:nvSpPr>
        <p:spPr>
          <a:xfrm flipH="false" flipV="false" rot="268255">
            <a:off x="8694559"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8"/>
            <a:stretch>
              <a:fillRect l="0" t="0" r="0" b="0"/>
            </a:stretch>
          </a:blipFill>
        </p:spPr>
      </p:sp>
      <p:sp>
        <p:nvSpPr>
          <p:cNvPr name="Freeform 13" id="13"/>
          <p:cNvSpPr/>
          <p:nvPr/>
        </p:nvSpPr>
        <p:spPr>
          <a:xfrm flipH="false" flipV="true" rot="-213602">
            <a:off x="-1247503"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8"/>
            <a:stretch>
              <a:fillRect l="0" t="0" r="0" b="0"/>
            </a:stretch>
          </a:blipFill>
          <a:ln cap="sq">
            <a:noFill/>
            <a:prstDash val="solid"/>
            <a:miter/>
          </a:ln>
        </p:spPr>
      </p:sp>
      <p:sp>
        <p:nvSpPr>
          <p:cNvPr name="Freeform 14" id="14"/>
          <p:cNvSpPr/>
          <p:nvPr/>
        </p:nvSpPr>
        <p:spPr>
          <a:xfrm flipH="false" flipV="true" rot="-213602">
            <a:off x="5821557"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8"/>
            <a:stretch>
              <a:fillRect l="0" t="0" r="0" b="0"/>
            </a:stretch>
          </a:blipFill>
          <a:ln cap="sq">
            <a:noFill/>
            <a:prstDash val="solid"/>
            <a:miter/>
          </a:ln>
        </p:spPr>
      </p:sp>
      <p:sp>
        <p:nvSpPr>
          <p:cNvPr name="Freeform 15" id="15"/>
          <p:cNvSpPr/>
          <p:nvPr/>
        </p:nvSpPr>
        <p:spPr>
          <a:xfrm flipH="false" flipV="true" rot="-213602">
            <a:off x="11295078" y="9588778"/>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8"/>
            <a:stretch>
              <a:fillRect l="0" t="0" r="0" b="0"/>
            </a:stretch>
          </a:blipFill>
          <a:ln cap="sq">
            <a:noFill/>
            <a:prstDash val="solid"/>
            <a:miter/>
          </a:ln>
        </p:spPr>
      </p:sp>
      <p:sp>
        <p:nvSpPr>
          <p:cNvPr name="TextBox 16" id="16"/>
          <p:cNvSpPr txBox="true"/>
          <p:nvPr/>
        </p:nvSpPr>
        <p:spPr>
          <a:xfrm rot="0">
            <a:off x="3332180" y="479459"/>
            <a:ext cx="10981515" cy="938276"/>
          </a:xfrm>
          <a:prstGeom prst="rect">
            <a:avLst/>
          </a:prstGeom>
        </p:spPr>
        <p:txBody>
          <a:bodyPr anchor="t" rtlCol="false" tIns="0" lIns="0" bIns="0" rIns="0">
            <a:spAutoFit/>
          </a:bodyPr>
          <a:lstStyle/>
          <a:p>
            <a:pPr algn="ctr">
              <a:lnSpc>
                <a:spcPts val="6142"/>
              </a:lnSpc>
            </a:pPr>
            <a:r>
              <a:rPr lang="en-US" sz="7400">
                <a:solidFill>
                  <a:srgbClr val="201E20"/>
                </a:solidFill>
                <a:latin typeface="Horizon"/>
              </a:rPr>
              <a:t>KELEBIHAN </a:t>
            </a:r>
          </a:p>
        </p:txBody>
      </p:sp>
      <p:sp>
        <p:nvSpPr>
          <p:cNvPr name="TextBox 17" id="17"/>
          <p:cNvSpPr txBox="true"/>
          <p:nvPr/>
        </p:nvSpPr>
        <p:spPr>
          <a:xfrm rot="0">
            <a:off x="4031005" y="3680450"/>
            <a:ext cx="3091126" cy="826389"/>
          </a:xfrm>
          <a:prstGeom prst="rect">
            <a:avLst/>
          </a:prstGeom>
        </p:spPr>
        <p:txBody>
          <a:bodyPr anchor="t" rtlCol="false" tIns="0" lIns="0" bIns="0" rIns="0">
            <a:spAutoFit/>
          </a:bodyPr>
          <a:lstStyle/>
          <a:p>
            <a:pPr algn="ctr">
              <a:lnSpc>
                <a:spcPts val="2988"/>
              </a:lnSpc>
            </a:pPr>
            <a:r>
              <a:rPr lang="en-US" sz="3600">
                <a:solidFill>
                  <a:srgbClr val="201E20"/>
                </a:solidFill>
                <a:latin typeface="Horizon"/>
              </a:rPr>
              <a:t>BINARY</a:t>
            </a:r>
          </a:p>
          <a:p>
            <a:pPr algn="ctr">
              <a:lnSpc>
                <a:spcPts val="2988"/>
              </a:lnSpc>
            </a:pPr>
            <a:r>
              <a:rPr lang="en-US" sz="3600">
                <a:solidFill>
                  <a:srgbClr val="201E20"/>
                </a:solidFill>
                <a:latin typeface="Horizon"/>
              </a:rPr>
              <a:t>SEARCH</a:t>
            </a:r>
          </a:p>
        </p:txBody>
      </p:sp>
      <p:sp>
        <p:nvSpPr>
          <p:cNvPr name="TextBox 18" id="18"/>
          <p:cNvSpPr txBox="true"/>
          <p:nvPr/>
        </p:nvSpPr>
        <p:spPr>
          <a:xfrm rot="0">
            <a:off x="11520065" y="3680450"/>
            <a:ext cx="3091126" cy="826389"/>
          </a:xfrm>
          <a:prstGeom prst="rect">
            <a:avLst/>
          </a:prstGeom>
        </p:spPr>
        <p:txBody>
          <a:bodyPr anchor="t" rtlCol="false" tIns="0" lIns="0" bIns="0" rIns="0">
            <a:spAutoFit/>
          </a:bodyPr>
          <a:lstStyle/>
          <a:p>
            <a:pPr algn="ctr">
              <a:lnSpc>
                <a:spcPts val="2988"/>
              </a:lnSpc>
            </a:pPr>
            <a:r>
              <a:rPr lang="en-US" sz="3600">
                <a:solidFill>
                  <a:srgbClr val="201E20"/>
                </a:solidFill>
                <a:latin typeface="Horizon"/>
              </a:rPr>
              <a:t>hash search</a:t>
            </a:r>
          </a:p>
        </p:txBody>
      </p:sp>
      <p:sp>
        <p:nvSpPr>
          <p:cNvPr name="TextBox 19" id="19"/>
          <p:cNvSpPr txBox="true"/>
          <p:nvPr/>
        </p:nvSpPr>
        <p:spPr>
          <a:xfrm rot="0">
            <a:off x="1630284" y="4710937"/>
            <a:ext cx="7027439" cy="467296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8B674A"/>
                </a:solidFill>
                <a:latin typeface="Agrandir Bold"/>
              </a:rPr>
              <a:t>Efisiensi pada Data Terurut: Binary search efisien pada data yang telah diurutkan.</a:t>
            </a:r>
          </a:p>
          <a:p>
            <a:pPr marL="518160" indent="-259080" lvl="1">
              <a:lnSpc>
                <a:spcPts val="3359"/>
              </a:lnSpc>
              <a:buFont typeface="Arial"/>
              <a:buChar char="•"/>
            </a:pPr>
            <a:r>
              <a:rPr lang="en-US" sz="2400">
                <a:solidFill>
                  <a:srgbClr val="8B674A"/>
                </a:solidFill>
                <a:latin typeface="Agrandir Bold"/>
              </a:rPr>
              <a:t>Waktu Pencarian Relatif Rendah: Dapat menemukan elemen dalam jumlah iterasi yang sedikit, terutama pada dataset besar.</a:t>
            </a:r>
          </a:p>
          <a:p>
            <a:pPr marL="518160" indent="-259080" lvl="1">
              <a:lnSpc>
                <a:spcPts val="3359"/>
              </a:lnSpc>
              <a:buFont typeface="Arial"/>
              <a:buChar char="•"/>
            </a:pPr>
            <a:r>
              <a:rPr lang="en-US" sz="2400">
                <a:solidFill>
                  <a:srgbClr val="8B674A"/>
                </a:solidFill>
                <a:latin typeface="Agrandir Bold"/>
              </a:rPr>
              <a:t>Sederhana dan Cepat: Algoritma yang relatif mudah diimplementasikan dan dapat memberikan hasil yang cepat pada data terurut.</a:t>
            </a:r>
          </a:p>
          <a:p>
            <a:pPr>
              <a:lnSpc>
                <a:spcPts val="3359"/>
              </a:lnSpc>
            </a:pPr>
          </a:p>
        </p:txBody>
      </p:sp>
      <p:sp>
        <p:nvSpPr>
          <p:cNvPr name="TextBox 20" id="20"/>
          <p:cNvSpPr txBox="true"/>
          <p:nvPr/>
        </p:nvSpPr>
        <p:spPr>
          <a:xfrm rot="0">
            <a:off x="10087107" y="4655942"/>
            <a:ext cx="6658037" cy="4672965"/>
          </a:xfrm>
          <a:prstGeom prst="rect">
            <a:avLst/>
          </a:prstGeom>
        </p:spPr>
        <p:txBody>
          <a:bodyPr anchor="t" rtlCol="false" tIns="0" lIns="0" bIns="0" rIns="0">
            <a:spAutoFit/>
          </a:bodyPr>
          <a:lstStyle/>
          <a:p>
            <a:pPr marL="518160" indent="-259080" lvl="1">
              <a:lnSpc>
                <a:spcPts val="3359"/>
              </a:lnSpc>
              <a:spcBef>
                <a:spcPct val="0"/>
              </a:spcBef>
              <a:buFont typeface="Arial"/>
              <a:buChar char="•"/>
            </a:pPr>
            <a:r>
              <a:rPr lang="en-US" sz="2400">
                <a:solidFill>
                  <a:srgbClr val="8B674A"/>
                </a:solidFill>
                <a:latin typeface="Agrandir Bold"/>
              </a:rPr>
              <a:t>Waktu Penca</a:t>
            </a:r>
            <a:r>
              <a:rPr lang="en-US" sz="2400" strike="noStrike" u="none">
                <a:solidFill>
                  <a:srgbClr val="8B674A"/>
                </a:solidFill>
                <a:latin typeface="Agrandir Bold"/>
              </a:rPr>
              <a:t>rian Konstan: Pencarian dilakukan dengan waktu tetap (konstan), tidak bergantung pada ukuran dataset.</a:t>
            </a:r>
          </a:p>
          <a:p>
            <a:pPr marL="518160" indent="-259080" lvl="1">
              <a:lnSpc>
                <a:spcPts val="3359"/>
              </a:lnSpc>
              <a:spcBef>
                <a:spcPct val="0"/>
              </a:spcBef>
              <a:buFont typeface="Arial"/>
              <a:buChar char="•"/>
            </a:pPr>
            <a:r>
              <a:rPr lang="en-US" sz="2400" strike="noStrike" u="none">
                <a:solidFill>
                  <a:srgbClr val="8B674A"/>
                </a:solidFill>
                <a:latin typeface="Agrandir Bold"/>
              </a:rPr>
              <a:t>Kecepatan Tinggi dalam Pencarian: Ideal untuk pencarian dengan skala besar karena pengindeksan yang langsung ke alamat.</a:t>
            </a:r>
          </a:p>
          <a:p>
            <a:pPr marL="518160" indent="-259080" lvl="1">
              <a:lnSpc>
                <a:spcPts val="3359"/>
              </a:lnSpc>
              <a:spcBef>
                <a:spcPct val="0"/>
              </a:spcBef>
              <a:buFont typeface="Arial"/>
              <a:buChar char="•"/>
            </a:pPr>
            <a:r>
              <a:rPr lang="en-US" sz="2400" strike="noStrike" u="none">
                <a:solidFill>
                  <a:srgbClr val="8B674A"/>
                </a:solidFill>
                <a:latin typeface="Agrandir Bold"/>
              </a:rPr>
              <a:t>Penyimpanan yang Efisien: Tabel hash memungkinkan penyimpanan data dengan struktur yang sederhana.</a:t>
            </a:r>
          </a:p>
          <a:p>
            <a:pPr marL="0" indent="0" lvl="0">
              <a:lnSpc>
                <a:spcPts val="335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grpSp>
        <p:nvGrpSpPr>
          <p:cNvPr name="Group 3" id="3"/>
          <p:cNvGrpSpPr/>
          <p:nvPr/>
        </p:nvGrpSpPr>
        <p:grpSpPr>
          <a:xfrm rot="0">
            <a:off x="1465069" y="3899212"/>
            <a:ext cx="7357868" cy="5863464"/>
            <a:chOff x="0" y="0"/>
            <a:chExt cx="9810490" cy="7817952"/>
          </a:xfrm>
        </p:grpSpPr>
        <p:sp>
          <p:nvSpPr>
            <p:cNvPr name="Freeform 4" id="4"/>
            <p:cNvSpPr/>
            <p:nvPr/>
          </p:nvSpPr>
          <p:spPr>
            <a:xfrm flipH="false" flipV="false" rot="0">
              <a:off x="0" y="0"/>
              <a:ext cx="8847477" cy="7817952"/>
            </a:xfrm>
            <a:custGeom>
              <a:avLst/>
              <a:gdLst/>
              <a:ahLst/>
              <a:cxnLst/>
              <a:rect r="r" b="b" t="t" l="l"/>
              <a:pathLst>
                <a:path h="7817952" w="8847477">
                  <a:moveTo>
                    <a:pt x="0" y="0"/>
                  </a:moveTo>
                  <a:lnTo>
                    <a:pt x="8847477" y="0"/>
                  </a:lnTo>
                  <a:lnTo>
                    <a:pt x="8847477" y="7817952"/>
                  </a:lnTo>
                  <a:lnTo>
                    <a:pt x="0" y="78179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02580" y="166699"/>
              <a:ext cx="9107910" cy="7028016"/>
            </a:xfrm>
            <a:custGeom>
              <a:avLst/>
              <a:gdLst/>
              <a:ahLst/>
              <a:cxnLst/>
              <a:rect r="r" b="b" t="t" l="l"/>
              <a:pathLst>
                <a:path h="7028016" w="9107910">
                  <a:moveTo>
                    <a:pt x="0" y="0"/>
                  </a:moveTo>
                  <a:lnTo>
                    <a:pt x="9107910" y="0"/>
                  </a:lnTo>
                  <a:lnTo>
                    <a:pt x="9107910" y="7028016"/>
                  </a:lnTo>
                  <a:lnTo>
                    <a:pt x="0" y="7028016"/>
                  </a:lnTo>
                  <a:lnTo>
                    <a:pt x="0" y="0"/>
                  </a:lnTo>
                  <a:close/>
                </a:path>
              </a:pathLst>
            </a:custGeom>
            <a:blipFill>
              <a:blip r:embed="rId5"/>
              <a:stretch>
                <a:fillRect l="0" t="-33430" r="0" b="0"/>
              </a:stretch>
            </a:blipFill>
          </p:spPr>
        </p:sp>
      </p:grpSp>
      <p:sp>
        <p:nvSpPr>
          <p:cNvPr name="Freeform 6" id="6"/>
          <p:cNvSpPr/>
          <p:nvPr/>
        </p:nvSpPr>
        <p:spPr>
          <a:xfrm flipH="false" flipV="false" rot="0">
            <a:off x="3886635" y="3513235"/>
            <a:ext cx="3379865" cy="1216751"/>
          </a:xfrm>
          <a:custGeom>
            <a:avLst/>
            <a:gdLst/>
            <a:ahLst/>
            <a:cxnLst/>
            <a:rect r="r" b="b" t="t" l="l"/>
            <a:pathLst>
              <a:path h="1216751" w="3379865">
                <a:moveTo>
                  <a:pt x="0" y="0"/>
                </a:moveTo>
                <a:lnTo>
                  <a:pt x="3379865" y="0"/>
                </a:lnTo>
                <a:lnTo>
                  <a:pt x="3379865" y="1216752"/>
                </a:lnTo>
                <a:lnTo>
                  <a:pt x="0" y="12167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9753036" y="4010582"/>
            <a:ext cx="7213642" cy="5538032"/>
            <a:chOff x="0" y="0"/>
            <a:chExt cx="9618190" cy="7384042"/>
          </a:xfrm>
        </p:grpSpPr>
        <p:sp>
          <p:nvSpPr>
            <p:cNvPr name="Freeform 8" id="8"/>
            <p:cNvSpPr/>
            <p:nvPr/>
          </p:nvSpPr>
          <p:spPr>
            <a:xfrm flipH="false" flipV="false" rot="0">
              <a:off x="0" y="0"/>
              <a:ext cx="8356427" cy="7384042"/>
            </a:xfrm>
            <a:custGeom>
              <a:avLst/>
              <a:gdLst/>
              <a:ahLst/>
              <a:cxnLst/>
              <a:rect r="r" b="b" t="t" l="l"/>
              <a:pathLst>
                <a:path h="7384042" w="8356427">
                  <a:moveTo>
                    <a:pt x="0" y="0"/>
                  </a:moveTo>
                  <a:lnTo>
                    <a:pt x="8356427" y="0"/>
                  </a:lnTo>
                  <a:lnTo>
                    <a:pt x="8356427" y="7384042"/>
                  </a:lnTo>
                  <a:lnTo>
                    <a:pt x="0" y="73840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482283" y="239475"/>
              <a:ext cx="9135907" cy="7049619"/>
            </a:xfrm>
            <a:custGeom>
              <a:avLst/>
              <a:gdLst/>
              <a:ahLst/>
              <a:cxnLst/>
              <a:rect r="r" b="b" t="t" l="l"/>
              <a:pathLst>
                <a:path h="7049619" w="9135907">
                  <a:moveTo>
                    <a:pt x="0" y="0"/>
                  </a:moveTo>
                  <a:lnTo>
                    <a:pt x="9135907" y="0"/>
                  </a:lnTo>
                  <a:lnTo>
                    <a:pt x="9135907" y="7049619"/>
                  </a:lnTo>
                  <a:lnTo>
                    <a:pt x="0" y="7049619"/>
                  </a:lnTo>
                  <a:lnTo>
                    <a:pt x="0" y="0"/>
                  </a:lnTo>
                  <a:close/>
                </a:path>
              </a:pathLst>
            </a:custGeom>
            <a:blipFill>
              <a:blip r:embed="rId5"/>
              <a:stretch>
                <a:fillRect l="0" t="-33430" r="0" b="0"/>
              </a:stretch>
            </a:blipFill>
            <a:ln cap="sq">
              <a:noFill/>
              <a:prstDash val="solid"/>
              <a:miter/>
            </a:ln>
          </p:spPr>
        </p:sp>
      </p:grpSp>
      <p:sp>
        <p:nvSpPr>
          <p:cNvPr name="Freeform 10" id="10"/>
          <p:cNvSpPr/>
          <p:nvPr/>
        </p:nvSpPr>
        <p:spPr>
          <a:xfrm flipH="false" flipV="false" rot="0">
            <a:off x="11354013" y="3513235"/>
            <a:ext cx="3423231" cy="1232363"/>
          </a:xfrm>
          <a:custGeom>
            <a:avLst/>
            <a:gdLst/>
            <a:ahLst/>
            <a:cxnLst/>
            <a:rect r="r" b="b" t="t" l="l"/>
            <a:pathLst>
              <a:path h="1232363" w="3423231">
                <a:moveTo>
                  <a:pt x="0" y="0"/>
                </a:moveTo>
                <a:lnTo>
                  <a:pt x="3423230" y="0"/>
                </a:lnTo>
                <a:lnTo>
                  <a:pt x="3423230" y="1232363"/>
                </a:lnTo>
                <a:lnTo>
                  <a:pt x="0" y="12323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1" id="11"/>
          <p:cNvSpPr/>
          <p:nvPr/>
        </p:nvSpPr>
        <p:spPr>
          <a:xfrm flipH="false" flipV="false" rot="268255">
            <a:off x="-1306692"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8"/>
            <a:stretch>
              <a:fillRect l="0" t="0" r="0" b="0"/>
            </a:stretch>
          </a:blipFill>
        </p:spPr>
      </p:sp>
      <p:sp>
        <p:nvSpPr>
          <p:cNvPr name="Freeform 12" id="12"/>
          <p:cNvSpPr/>
          <p:nvPr/>
        </p:nvSpPr>
        <p:spPr>
          <a:xfrm flipH="false" flipV="false" rot="268255">
            <a:off x="8694559"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8"/>
            <a:stretch>
              <a:fillRect l="0" t="0" r="0" b="0"/>
            </a:stretch>
          </a:blipFill>
        </p:spPr>
      </p:sp>
      <p:sp>
        <p:nvSpPr>
          <p:cNvPr name="Freeform 13" id="13"/>
          <p:cNvSpPr/>
          <p:nvPr/>
        </p:nvSpPr>
        <p:spPr>
          <a:xfrm flipH="false" flipV="true" rot="-213602">
            <a:off x="-1247503"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8"/>
            <a:stretch>
              <a:fillRect l="0" t="0" r="0" b="0"/>
            </a:stretch>
          </a:blipFill>
          <a:ln cap="sq">
            <a:noFill/>
            <a:prstDash val="solid"/>
            <a:miter/>
          </a:ln>
        </p:spPr>
      </p:sp>
      <p:sp>
        <p:nvSpPr>
          <p:cNvPr name="Freeform 14" id="14"/>
          <p:cNvSpPr/>
          <p:nvPr/>
        </p:nvSpPr>
        <p:spPr>
          <a:xfrm flipH="false" flipV="true" rot="-213602">
            <a:off x="5821557"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8"/>
            <a:stretch>
              <a:fillRect l="0" t="0" r="0" b="0"/>
            </a:stretch>
          </a:blipFill>
          <a:ln cap="sq">
            <a:noFill/>
            <a:prstDash val="solid"/>
            <a:miter/>
          </a:ln>
        </p:spPr>
      </p:sp>
      <p:sp>
        <p:nvSpPr>
          <p:cNvPr name="Freeform 15" id="15"/>
          <p:cNvSpPr/>
          <p:nvPr/>
        </p:nvSpPr>
        <p:spPr>
          <a:xfrm flipH="false" flipV="true" rot="-213602">
            <a:off x="11295078" y="9588778"/>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8"/>
            <a:stretch>
              <a:fillRect l="0" t="0" r="0" b="0"/>
            </a:stretch>
          </a:blipFill>
          <a:ln cap="sq">
            <a:noFill/>
            <a:prstDash val="solid"/>
            <a:miter/>
          </a:ln>
        </p:spPr>
      </p:sp>
      <p:sp>
        <p:nvSpPr>
          <p:cNvPr name="TextBox 16" id="16"/>
          <p:cNvSpPr txBox="true"/>
          <p:nvPr/>
        </p:nvSpPr>
        <p:spPr>
          <a:xfrm rot="0">
            <a:off x="3332180" y="479459"/>
            <a:ext cx="10981515" cy="938276"/>
          </a:xfrm>
          <a:prstGeom prst="rect">
            <a:avLst/>
          </a:prstGeom>
        </p:spPr>
        <p:txBody>
          <a:bodyPr anchor="t" rtlCol="false" tIns="0" lIns="0" bIns="0" rIns="0">
            <a:spAutoFit/>
          </a:bodyPr>
          <a:lstStyle/>
          <a:p>
            <a:pPr algn="ctr">
              <a:lnSpc>
                <a:spcPts val="6142"/>
              </a:lnSpc>
            </a:pPr>
            <a:r>
              <a:rPr lang="en-US" sz="7400">
                <a:solidFill>
                  <a:srgbClr val="201E20"/>
                </a:solidFill>
                <a:latin typeface="Horizon"/>
              </a:rPr>
              <a:t>KEKURANGAN</a:t>
            </a:r>
          </a:p>
        </p:txBody>
      </p:sp>
      <p:sp>
        <p:nvSpPr>
          <p:cNvPr name="TextBox 17" id="17"/>
          <p:cNvSpPr txBox="true"/>
          <p:nvPr/>
        </p:nvSpPr>
        <p:spPr>
          <a:xfrm rot="0">
            <a:off x="4031005" y="3680450"/>
            <a:ext cx="3091126" cy="826389"/>
          </a:xfrm>
          <a:prstGeom prst="rect">
            <a:avLst/>
          </a:prstGeom>
        </p:spPr>
        <p:txBody>
          <a:bodyPr anchor="t" rtlCol="false" tIns="0" lIns="0" bIns="0" rIns="0">
            <a:spAutoFit/>
          </a:bodyPr>
          <a:lstStyle/>
          <a:p>
            <a:pPr algn="ctr">
              <a:lnSpc>
                <a:spcPts val="2988"/>
              </a:lnSpc>
            </a:pPr>
            <a:r>
              <a:rPr lang="en-US" sz="3600">
                <a:solidFill>
                  <a:srgbClr val="201E20"/>
                </a:solidFill>
                <a:latin typeface="Horizon"/>
              </a:rPr>
              <a:t>BINARY</a:t>
            </a:r>
          </a:p>
          <a:p>
            <a:pPr algn="ctr">
              <a:lnSpc>
                <a:spcPts val="2988"/>
              </a:lnSpc>
            </a:pPr>
            <a:r>
              <a:rPr lang="en-US" sz="3600">
                <a:solidFill>
                  <a:srgbClr val="201E20"/>
                </a:solidFill>
                <a:latin typeface="Horizon"/>
              </a:rPr>
              <a:t>SEARCH</a:t>
            </a:r>
          </a:p>
        </p:txBody>
      </p:sp>
      <p:sp>
        <p:nvSpPr>
          <p:cNvPr name="TextBox 18" id="18"/>
          <p:cNvSpPr txBox="true"/>
          <p:nvPr/>
        </p:nvSpPr>
        <p:spPr>
          <a:xfrm rot="0">
            <a:off x="11520065" y="3680450"/>
            <a:ext cx="3091126" cy="826389"/>
          </a:xfrm>
          <a:prstGeom prst="rect">
            <a:avLst/>
          </a:prstGeom>
        </p:spPr>
        <p:txBody>
          <a:bodyPr anchor="t" rtlCol="false" tIns="0" lIns="0" bIns="0" rIns="0">
            <a:spAutoFit/>
          </a:bodyPr>
          <a:lstStyle/>
          <a:p>
            <a:pPr algn="ctr">
              <a:lnSpc>
                <a:spcPts val="2988"/>
              </a:lnSpc>
            </a:pPr>
            <a:r>
              <a:rPr lang="en-US" sz="3600">
                <a:solidFill>
                  <a:srgbClr val="201E20"/>
                </a:solidFill>
                <a:latin typeface="Horizon"/>
              </a:rPr>
              <a:t>hash search</a:t>
            </a:r>
          </a:p>
        </p:txBody>
      </p:sp>
      <p:sp>
        <p:nvSpPr>
          <p:cNvPr name="TextBox 19" id="19"/>
          <p:cNvSpPr txBox="true"/>
          <p:nvPr/>
        </p:nvSpPr>
        <p:spPr>
          <a:xfrm rot="0">
            <a:off x="1658785" y="4720462"/>
            <a:ext cx="6970438" cy="4763857"/>
          </a:xfrm>
          <a:prstGeom prst="rect">
            <a:avLst/>
          </a:prstGeom>
        </p:spPr>
        <p:txBody>
          <a:bodyPr anchor="t" rtlCol="false" tIns="0" lIns="0" bIns="0" rIns="0">
            <a:spAutoFit/>
          </a:bodyPr>
          <a:lstStyle/>
          <a:p>
            <a:pPr marL="484923" indent="-242462" lvl="1">
              <a:lnSpc>
                <a:spcPts val="3144"/>
              </a:lnSpc>
              <a:buFont typeface="Arial"/>
              <a:buChar char="•"/>
            </a:pPr>
            <a:r>
              <a:rPr lang="en-US" sz="2246">
                <a:solidFill>
                  <a:srgbClr val="8B674A"/>
                </a:solidFill>
                <a:latin typeface="Agrandir Bold"/>
              </a:rPr>
              <a:t>Hanya Bekerja pada Data Terurut: Memerlukan data yang telah diurutkan terlebih dahulu sebelum pencarian.</a:t>
            </a:r>
          </a:p>
          <a:p>
            <a:pPr marL="484923" indent="-242462" lvl="1">
              <a:lnSpc>
                <a:spcPts val="3144"/>
              </a:lnSpc>
              <a:buFont typeface="Arial"/>
              <a:buChar char="•"/>
            </a:pPr>
            <a:r>
              <a:rPr lang="en-US" sz="2246">
                <a:solidFill>
                  <a:srgbClr val="8B674A"/>
                </a:solidFill>
                <a:latin typeface="Agrandir Bold"/>
              </a:rPr>
              <a:t>Membutuhkan Ruang Memori yang Konsisten: Membutuhkan struktur data yang memungkinkan akses indeks, mungkin tidak efisien untuk data yang sering berubah.</a:t>
            </a:r>
          </a:p>
          <a:p>
            <a:pPr marL="484923" indent="-242462" lvl="1">
              <a:lnSpc>
                <a:spcPts val="3144"/>
              </a:lnSpc>
              <a:buFont typeface="Arial"/>
              <a:buChar char="•"/>
            </a:pPr>
            <a:r>
              <a:rPr lang="en-US" sz="2246">
                <a:solidFill>
                  <a:srgbClr val="8B674A"/>
                </a:solidFill>
                <a:latin typeface="Agrandir Bold"/>
              </a:rPr>
              <a:t>Tidak Efisien untuk Data Tidak Terurut: Jika data tidak diurutkan, waktu yang dibutuhkan untuk pengurutan bisa lebih lama daripada pencarian linear.</a:t>
            </a:r>
          </a:p>
          <a:p>
            <a:pPr>
              <a:lnSpc>
                <a:spcPts val="3144"/>
              </a:lnSpc>
            </a:pPr>
          </a:p>
        </p:txBody>
      </p:sp>
      <p:sp>
        <p:nvSpPr>
          <p:cNvPr name="TextBox 20" id="20"/>
          <p:cNvSpPr txBox="true"/>
          <p:nvPr/>
        </p:nvSpPr>
        <p:spPr>
          <a:xfrm rot="0">
            <a:off x="9897618" y="4640823"/>
            <a:ext cx="6658037" cy="4847650"/>
          </a:xfrm>
          <a:prstGeom prst="rect">
            <a:avLst/>
          </a:prstGeom>
        </p:spPr>
        <p:txBody>
          <a:bodyPr anchor="t" rtlCol="false" tIns="0" lIns="0" bIns="0" rIns="0">
            <a:spAutoFit/>
          </a:bodyPr>
          <a:lstStyle/>
          <a:p>
            <a:pPr algn="just" marL="490659" indent="-245329" lvl="1">
              <a:lnSpc>
                <a:spcPts val="3181"/>
              </a:lnSpc>
              <a:buFont typeface="Arial"/>
              <a:buChar char="•"/>
            </a:pPr>
            <a:r>
              <a:rPr lang="en-US" sz="2272">
                <a:solidFill>
                  <a:srgbClr val="8B674A"/>
                </a:solidFill>
                <a:latin typeface="Agrandir Bold"/>
              </a:rPr>
              <a:t>Konflik Hashing: Kemungkinan terjadinya konflik hashing saat dua atau lebih kunci memiliki nilai hash yang sama, memerlukan penanganan khusus.</a:t>
            </a:r>
          </a:p>
          <a:p>
            <a:pPr algn="just" marL="490659" indent="-245329" lvl="1">
              <a:lnSpc>
                <a:spcPts val="3181"/>
              </a:lnSpc>
              <a:buFont typeface="Arial"/>
              <a:buChar char="•"/>
            </a:pPr>
            <a:r>
              <a:rPr lang="en-US" sz="2272">
                <a:solidFill>
                  <a:srgbClr val="8B674A"/>
                </a:solidFill>
                <a:latin typeface="Agrandir Bold"/>
              </a:rPr>
              <a:t>Perlindungan Data: Tidak memiliki cara baku untuk melindungi atau mendeteksi perubahan data dalam tabel hash.</a:t>
            </a:r>
          </a:p>
          <a:p>
            <a:pPr algn="just" marL="490659" indent="-245329" lvl="1">
              <a:lnSpc>
                <a:spcPts val="3181"/>
              </a:lnSpc>
              <a:buFont typeface="Arial"/>
              <a:buChar char="•"/>
            </a:pPr>
            <a:r>
              <a:rPr lang="en-US" sz="2272">
                <a:solidFill>
                  <a:srgbClr val="8B674A"/>
                </a:solidFill>
                <a:latin typeface="Agrandir Bold"/>
              </a:rPr>
              <a:t>Keterbatasan pada Data Tidak Terstruktur: Tidak efektif jika data tidak memiliki kunci pencarian yang jelas atau jika tidak memungkinkan untuk diindeks.</a:t>
            </a:r>
          </a:p>
          <a:p>
            <a:pPr algn="just" marL="0" indent="0" lvl="0">
              <a:lnSpc>
                <a:spcPts val="3181"/>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01E20"/>
        </a:solidFill>
      </p:bgPr>
    </p:bg>
    <p:spTree>
      <p:nvGrpSpPr>
        <p:cNvPr id="1" name=""/>
        <p:cNvGrpSpPr/>
        <p:nvPr/>
      </p:nvGrpSpPr>
      <p:grpSpPr>
        <a:xfrm>
          <a:off x="0" y="0"/>
          <a:ext cx="0" cy="0"/>
          <a:chOff x="0" y="0"/>
          <a:chExt cx="0" cy="0"/>
        </a:xfrm>
      </p:grpSpPr>
      <p:sp>
        <p:nvSpPr>
          <p:cNvPr name="Freeform 2" id="2"/>
          <p:cNvSpPr/>
          <p:nvPr/>
        </p:nvSpPr>
        <p:spPr>
          <a:xfrm flipH="false" flipV="false" rot="268255">
            <a:off x="-112666" y="-4888902"/>
            <a:ext cx="9227064" cy="7878803"/>
          </a:xfrm>
          <a:custGeom>
            <a:avLst/>
            <a:gdLst/>
            <a:ahLst/>
            <a:cxnLst/>
            <a:rect r="r" b="b" t="t" l="l"/>
            <a:pathLst>
              <a:path h="7878803" w="9227064">
                <a:moveTo>
                  <a:pt x="0" y="0"/>
                </a:moveTo>
                <a:lnTo>
                  <a:pt x="9227064" y="0"/>
                </a:lnTo>
                <a:lnTo>
                  <a:pt x="9227064" y="7878803"/>
                </a:lnTo>
                <a:lnTo>
                  <a:pt x="0" y="7878803"/>
                </a:lnTo>
                <a:lnTo>
                  <a:pt x="0" y="0"/>
                </a:lnTo>
                <a:close/>
              </a:path>
            </a:pathLst>
          </a:custGeom>
          <a:blipFill>
            <a:blip r:embed="rId2"/>
            <a:stretch>
              <a:fillRect l="0" t="0" r="-13096" b="0"/>
            </a:stretch>
          </a:blipFill>
        </p:spPr>
      </p:sp>
      <p:sp>
        <p:nvSpPr>
          <p:cNvPr name="Freeform 3" id="3"/>
          <p:cNvSpPr/>
          <p:nvPr/>
        </p:nvSpPr>
        <p:spPr>
          <a:xfrm flipH="false" flipV="false" rot="268255">
            <a:off x="8819632" y="-5064300"/>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1683021" y="3577629"/>
            <a:ext cx="14921958" cy="5762944"/>
          </a:xfrm>
          <a:custGeom>
            <a:avLst/>
            <a:gdLst/>
            <a:ahLst/>
            <a:cxnLst/>
            <a:rect r="r" b="b" t="t" l="l"/>
            <a:pathLst>
              <a:path h="5762944" w="14921958">
                <a:moveTo>
                  <a:pt x="0" y="0"/>
                </a:moveTo>
                <a:lnTo>
                  <a:pt x="14921958" y="0"/>
                </a:lnTo>
                <a:lnTo>
                  <a:pt x="14921958" y="5762944"/>
                </a:lnTo>
                <a:lnTo>
                  <a:pt x="0" y="5762944"/>
                </a:lnTo>
                <a:lnTo>
                  <a:pt x="0" y="0"/>
                </a:lnTo>
                <a:close/>
              </a:path>
            </a:pathLst>
          </a:custGeom>
          <a:blipFill>
            <a:blip r:embed="rId3"/>
            <a:stretch>
              <a:fillRect l="0" t="-29107" r="0" b="-65089"/>
            </a:stretch>
          </a:blipFill>
        </p:spPr>
      </p:sp>
      <p:sp>
        <p:nvSpPr>
          <p:cNvPr name="TextBox 5" id="5"/>
          <p:cNvSpPr txBox="true"/>
          <p:nvPr/>
        </p:nvSpPr>
        <p:spPr>
          <a:xfrm rot="0">
            <a:off x="3059034" y="650049"/>
            <a:ext cx="12169933" cy="938276"/>
          </a:xfrm>
          <a:prstGeom prst="rect">
            <a:avLst/>
          </a:prstGeom>
        </p:spPr>
        <p:txBody>
          <a:bodyPr anchor="t" rtlCol="false" tIns="0" lIns="0" bIns="0" rIns="0">
            <a:spAutoFit/>
          </a:bodyPr>
          <a:lstStyle/>
          <a:p>
            <a:pPr algn="ctr">
              <a:lnSpc>
                <a:spcPts val="6142"/>
              </a:lnSpc>
            </a:pPr>
            <a:r>
              <a:rPr lang="en-US" sz="7400">
                <a:solidFill>
                  <a:srgbClr val="201E20"/>
                </a:solidFill>
                <a:latin typeface="Horizon"/>
              </a:rPr>
              <a:t>DIAGRAM  ALIR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grpSp>
        <p:nvGrpSpPr>
          <p:cNvPr name="Group 3" id="3"/>
          <p:cNvGrpSpPr/>
          <p:nvPr/>
        </p:nvGrpSpPr>
        <p:grpSpPr>
          <a:xfrm rot="0">
            <a:off x="1465069" y="3899212"/>
            <a:ext cx="7357868" cy="5863464"/>
            <a:chOff x="0" y="0"/>
            <a:chExt cx="9810490" cy="7817952"/>
          </a:xfrm>
        </p:grpSpPr>
        <p:sp>
          <p:nvSpPr>
            <p:cNvPr name="Freeform 4" id="4"/>
            <p:cNvSpPr/>
            <p:nvPr/>
          </p:nvSpPr>
          <p:spPr>
            <a:xfrm flipH="false" flipV="false" rot="0">
              <a:off x="0" y="0"/>
              <a:ext cx="8847477" cy="7817952"/>
            </a:xfrm>
            <a:custGeom>
              <a:avLst/>
              <a:gdLst/>
              <a:ahLst/>
              <a:cxnLst/>
              <a:rect r="r" b="b" t="t" l="l"/>
              <a:pathLst>
                <a:path h="7817952" w="8847477">
                  <a:moveTo>
                    <a:pt x="0" y="0"/>
                  </a:moveTo>
                  <a:lnTo>
                    <a:pt x="8847477" y="0"/>
                  </a:lnTo>
                  <a:lnTo>
                    <a:pt x="8847477" y="7817952"/>
                  </a:lnTo>
                  <a:lnTo>
                    <a:pt x="0" y="78179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02580" y="166699"/>
              <a:ext cx="9107910" cy="7028016"/>
            </a:xfrm>
            <a:custGeom>
              <a:avLst/>
              <a:gdLst/>
              <a:ahLst/>
              <a:cxnLst/>
              <a:rect r="r" b="b" t="t" l="l"/>
              <a:pathLst>
                <a:path h="7028016" w="9107910">
                  <a:moveTo>
                    <a:pt x="0" y="0"/>
                  </a:moveTo>
                  <a:lnTo>
                    <a:pt x="9107910" y="0"/>
                  </a:lnTo>
                  <a:lnTo>
                    <a:pt x="9107910" y="7028016"/>
                  </a:lnTo>
                  <a:lnTo>
                    <a:pt x="0" y="7028016"/>
                  </a:lnTo>
                  <a:lnTo>
                    <a:pt x="0" y="0"/>
                  </a:lnTo>
                  <a:close/>
                </a:path>
              </a:pathLst>
            </a:custGeom>
            <a:blipFill>
              <a:blip r:embed="rId5"/>
              <a:stretch>
                <a:fillRect l="0" t="-33430" r="0" b="0"/>
              </a:stretch>
            </a:blipFill>
          </p:spPr>
        </p:sp>
      </p:grpSp>
      <p:sp>
        <p:nvSpPr>
          <p:cNvPr name="Freeform 6" id="6"/>
          <p:cNvSpPr/>
          <p:nvPr/>
        </p:nvSpPr>
        <p:spPr>
          <a:xfrm flipH="false" flipV="false" rot="0">
            <a:off x="3886635" y="3513235"/>
            <a:ext cx="3379865" cy="1216751"/>
          </a:xfrm>
          <a:custGeom>
            <a:avLst/>
            <a:gdLst/>
            <a:ahLst/>
            <a:cxnLst/>
            <a:rect r="r" b="b" t="t" l="l"/>
            <a:pathLst>
              <a:path h="1216751" w="3379865">
                <a:moveTo>
                  <a:pt x="0" y="0"/>
                </a:moveTo>
                <a:lnTo>
                  <a:pt x="3379865" y="0"/>
                </a:lnTo>
                <a:lnTo>
                  <a:pt x="3379865" y="1216752"/>
                </a:lnTo>
                <a:lnTo>
                  <a:pt x="0" y="12167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9753036" y="4010582"/>
            <a:ext cx="7213642" cy="5538032"/>
            <a:chOff x="0" y="0"/>
            <a:chExt cx="9618190" cy="7384042"/>
          </a:xfrm>
        </p:grpSpPr>
        <p:sp>
          <p:nvSpPr>
            <p:cNvPr name="Freeform 8" id="8"/>
            <p:cNvSpPr/>
            <p:nvPr/>
          </p:nvSpPr>
          <p:spPr>
            <a:xfrm flipH="false" flipV="false" rot="0">
              <a:off x="0" y="0"/>
              <a:ext cx="8356427" cy="7384042"/>
            </a:xfrm>
            <a:custGeom>
              <a:avLst/>
              <a:gdLst/>
              <a:ahLst/>
              <a:cxnLst/>
              <a:rect r="r" b="b" t="t" l="l"/>
              <a:pathLst>
                <a:path h="7384042" w="8356427">
                  <a:moveTo>
                    <a:pt x="0" y="0"/>
                  </a:moveTo>
                  <a:lnTo>
                    <a:pt x="8356427" y="0"/>
                  </a:lnTo>
                  <a:lnTo>
                    <a:pt x="8356427" y="7384042"/>
                  </a:lnTo>
                  <a:lnTo>
                    <a:pt x="0" y="73840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482283" y="239475"/>
              <a:ext cx="9135907" cy="7049619"/>
            </a:xfrm>
            <a:custGeom>
              <a:avLst/>
              <a:gdLst/>
              <a:ahLst/>
              <a:cxnLst/>
              <a:rect r="r" b="b" t="t" l="l"/>
              <a:pathLst>
                <a:path h="7049619" w="9135907">
                  <a:moveTo>
                    <a:pt x="0" y="0"/>
                  </a:moveTo>
                  <a:lnTo>
                    <a:pt x="9135907" y="0"/>
                  </a:lnTo>
                  <a:lnTo>
                    <a:pt x="9135907" y="7049619"/>
                  </a:lnTo>
                  <a:lnTo>
                    <a:pt x="0" y="7049619"/>
                  </a:lnTo>
                  <a:lnTo>
                    <a:pt x="0" y="0"/>
                  </a:lnTo>
                  <a:close/>
                </a:path>
              </a:pathLst>
            </a:custGeom>
            <a:blipFill>
              <a:blip r:embed="rId5"/>
              <a:stretch>
                <a:fillRect l="0" t="-33430" r="0" b="0"/>
              </a:stretch>
            </a:blipFill>
            <a:ln cap="sq">
              <a:noFill/>
              <a:prstDash val="solid"/>
              <a:miter/>
            </a:ln>
          </p:spPr>
        </p:sp>
      </p:grpSp>
      <p:sp>
        <p:nvSpPr>
          <p:cNvPr name="Freeform 10" id="10"/>
          <p:cNvSpPr/>
          <p:nvPr/>
        </p:nvSpPr>
        <p:spPr>
          <a:xfrm flipH="false" flipV="false" rot="0">
            <a:off x="11354013" y="3513235"/>
            <a:ext cx="3423231" cy="1232363"/>
          </a:xfrm>
          <a:custGeom>
            <a:avLst/>
            <a:gdLst/>
            <a:ahLst/>
            <a:cxnLst/>
            <a:rect r="r" b="b" t="t" l="l"/>
            <a:pathLst>
              <a:path h="1232363" w="3423231">
                <a:moveTo>
                  <a:pt x="0" y="0"/>
                </a:moveTo>
                <a:lnTo>
                  <a:pt x="3423230" y="0"/>
                </a:lnTo>
                <a:lnTo>
                  <a:pt x="3423230" y="1232363"/>
                </a:lnTo>
                <a:lnTo>
                  <a:pt x="0" y="12323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1" id="11"/>
          <p:cNvSpPr/>
          <p:nvPr/>
        </p:nvSpPr>
        <p:spPr>
          <a:xfrm flipH="false" flipV="false" rot="268255">
            <a:off x="-1306692"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8"/>
            <a:stretch>
              <a:fillRect l="0" t="0" r="0" b="0"/>
            </a:stretch>
          </a:blipFill>
        </p:spPr>
      </p:sp>
      <p:sp>
        <p:nvSpPr>
          <p:cNvPr name="Freeform 12" id="12"/>
          <p:cNvSpPr/>
          <p:nvPr/>
        </p:nvSpPr>
        <p:spPr>
          <a:xfrm flipH="false" flipV="false" rot="268255">
            <a:off x="8694559"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8"/>
            <a:stretch>
              <a:fillRect l="0" t="0" r="0" b="0"/>
            </a:stretch>
          </a:blipFill>
        </p:spPr>
      </p:sp>
      <p:sp>
        <p:nvSpPr>
          <p:cNvPr name="Freeform 13" id="13"/>
          <p:cNvSpPr/>
          <p:nvPr/>
        </p:nvSpPr>
        <p:spPr>
          <a:xfrm flipH="false" flipV="true" rot="-213602">
            <a:off x="-1247503"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8"/>
            <a:stretch>
              <a:fillRect l="0" t="0" r="0" b="0"/>
            </a:stretch>
          </a:blipFill>
          <a:ln cap="sq">
            <a:noFill/>
            <a:prstDash val="solid"/>
            <a:miter/>
          </a:ln>
        </p:spPr>
      </p:sp>
      <p:sp>
        <p:nvSpPr>
          <p:cNvPr name="Freeform 14" id="14"/>
          <p:cNvSpPr/>
          <p:nvPr/>
        </p:nvSpPr>
        <p:spPr>
          <a:xfrm flipH="false" flipV="true" rot="-213602">
            <a:off x="5821557"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8"/>
            <a:stretch>
              <a:fillRect l="0" t="0" r="0" b="0"/>
            </a:stretch>
          </a:blipFill>
          <a:ln cap="sq">
            <a:noFill/>
            <a:prstDash val="solid"/>
            <a:miter/>
          </a:ln>
        </p:spPr>
      </p:sp>
      <p:sp>
        <p:nvSpPr>
          <p:cNvPr name="Freeform 15" id="15"/>
          <p:cNvSpPr/>
          <p:nvPr/>
        </p:nvSpPr>
        <p:spPr>
          <a:xfrm flipH="false" flipV="true" rot="-213602">
            <a:off x="11295078" y="9588778"/>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8"/>
            <a:stretch>
              <a:fillRect l="0" t="0" r="0" b="0"/>
            </a:stretch>
          </a:blipFill>
          <a:ln cap="sq">
            <a:noFill/>
            <a:prstDash val="solid"/>
            <a:miter/>
          </a:ln>
        </p:spPr>
      </p:sp>
      <p:sp>
        <p:nvSpPr>
          <p:cNvPr name="TextBox 16" id="16"/>
          <p:cNvSpPr txBox="true"/>
          <p:nvPr/>
        </p:nvSpPr>
        <p:spPr>
          <a:xfrm rot="0">
            <a:off x="3332180" y="479459"/>
            <a:ext cx="10981515" cy="938276"/>
          </a:xfrm>
          <a:prstGeom prst="rect">
            <a:avLst/>
          </a:prstGeom>
        </p:spPr>
        <p:txBody>
          <a:bodyPr anchor="t" rtlCol="false" tIns="0" lIns="0" bIns="0" rIns="0">
            <a:spAutoFit/>
          </a:bodyPr>
          <a:lstStyle/>
          <a:p>
            <a:pPr algn="ctr">
              <a:lnSpc>
                <a:spcPts val="6142"/>
              </a:lnSpc>
            </a:pPr>
            <a:r>
              <a:rPr lang="en-US" sz="7400">
                <a:solidFill>
                  <a:srgbClr val="201E20"/>
                </a:solidFill>
                <a:latin typeface="Horizon"/>
              </a:rPr>
              <a:t>BEST CASE</a:t>
            </a:r>
          </a:p>
        </p:txBody>
      </p:sp>
      <p:sp>
        <p:nvSpPr>
          <p:cNvPr name="TextBox 17" id="17"/>
          <p:cNvSpPr txBox="true"/>
          <p:nvPr/>
        </p:nvSpPr>
        <p:spPr>
          <a:xfrm rot="0">
            <a:off x="4031005" y="3680450"/>
            <a:ext cx="3091126" cy="826389"/>
          </a:xfrm>
          <a:prstGeom prst="rect">
            <a:avLst/>
          </a:prstGeom>
        </p:spPr>
        <p:txBody>
          <a:bodyPr anchor="t" rtlCol="false" tIns="0" lIns="0" bIns="0" rIns="0">
            <a:spAutoFit/>
          </a:bodyPr>
          <a:lstStyle/>
          <a:p>
            <a:pPr algn="ctr">
              <a:lnSpc>
                <a:spcPts val="2988"/>
              </a:lnSpc>
            </a:pPr>
            <a:r>
              <a:rPr lang="en-US" sz="3600">
                <a:solidFill>
                  <a:srgbClr val="201E20"/>
                </a:solidFill>
                <a:latin typeface="Horizon"/>
              </a:rPr>
              <a:t>BINARY</a:t>
            </a:r>
          </a:p>
          <a:p>
            <a:pPr algn="ctr">
              <a:lnSpc>
                <a:spcPts val="2988"/>
              </a:lnSpc>
            </a:pPr>
            <a:r>
              <a:rPr lang="en-US" sz="3600">
                <a:solidFill>
                  <a:srgbClr val="201E20"/>
                </a:solidFill>
                <a:latin typeface="Horizon"/>
              </a:rPr>
              <a:t>SEARCH</a:t>
            </a:r>
          </a:p>
        </p:txBody>
      </p:sp>
      <p:sp>
        <p:nvSpPr>
          <p:cNvPr name="TextBox 18" id="18"/>
          <p:cNvSpPr txBox="true"/>
          <p:nvPr/>
        </p:nvSpPr>
        <p:spPr>
          <a:xfrm rot="0">
            <a:off x="11520065" y="3680450"/>
            <a:ext cx="3091126" cy="826389"/>
          </a:xfrm>
          <a:prstGeom prst="rect">
            <a:avLst/>
          </a:prstGeom>
        </p:spPr>
        <p:txBody>
          <a:bodyPr anchor="t" rtlCol="false" tIns="0" lIns="0" bIns="0" rIns="0">
            <a:spAutoFit/>
          </a:bodyPr>
          <a:lstStyle/>
          <a:p>
            <a:pPr algn="ctr">
              <a:lnSpc>
                <a:spcPts val="2988"/>
              </a:lnSpc>
            </a:pPr>
            <a:r>
              <a:rPr lang="en-US" sz="3600">
                <a:solidFill>
                  <a:srgbClr val="201E20"/>
                </a:solidFill>
                <a:latin typeface="Horizon"/>
              </a:rPr>
              <a:t>hash search</a:t>
            </a:r>
          </a:p>
        </p:txBody>
      </p:sp>
      <p:sp>
        <p:nvSpPr>
          <p:cNvPr name="TextBox 19" id="19"/>
          <p:cNvSpPr txBox="true"/>
          <p:nvPr/>
        </p:nvSpPr>
        <p:spPr>
          <a:xfrm rot="0">
            <a:off x="1852500" y="5122244"/>
            <a:ext cx="6970438" cy="2410554"/>
          </a:xfrm>
          <a:prstGeom prst="rect">
            <a:avLst/>
          </a:prstGeom>
        </p:spPr>
        <p:txBody>
          <a:bodyPr anchor="t" rtlCol="false" tIns="0" lIns="0" bIns="0" rIns="0">
            <a:spAutoFit/>
          </a:bodyPr>
          <a:lstStyle/>
          <a:p>
            <a:pPr marL="484923" indent="-242462" lvl="1">
              <a:lnSpc>
                <a:spcPts val="3144"/>
              </a:lnSpc>
              <a:buFont typeface="Arial"/>
              <a:buChar char="•"/>
            </a:pPr>
            <a:r>
              <a:rPr lang="en-US" sz="2246">
                <a:solidFill>
                  <a:srgbClr val="8B674A"/>
                </a:solidFill>
                <a:latin typeface="Agrandir Bold"/>
              </a:rPr>
              <a:t>Waktu: O(1)</a:t>
            </a:r>
          </a:p>
          <a:p>
            <a:pPr marL="484923" indent="-242462" lvl="1">
              <a:lnSpc>
                <a:spcPts val="3144"/>
              </a:lnSpc>
              <a:buFont typeface="Arial"/>
              <a:buChar char="•"/>
            </a:pPr>
            <a:r>
              <a:rPr lang="en-US" sz="2246">
                <a:solidFill>
                  <a:srgbClr val="8B674A"/>
                </a:solidFill>
                <a:latin typeface="Agrandir Bold"/>
              </a:rPr>
              <a:t>Deskripsi: Terjadi ketika elemen yang dicari tepat berada di tengah-tengah dataset. Pencarian langsung menemukan elemen yang dicari dengan satu langkah.</a:t>
            </a:r>
          </a:p>
          <a:p>
            <a:pPr>
              <a:lnSpc>
                <a:spcPts val="3144"/>
              </a:lnSpc>
            </a:pPr>
          </a:p>
        </p:txBody>
      </p:sp>
      <p:sp>
        <p:nvSpPr>
          <p:cNvPr name="TextBox 20" id="20"/>
          <p:cNvSpPr txBox="true"/>
          <p:nvPr/>
        </p:nvSpPr>
        <p:spPr>
          <a:xfrm rot="0">
            <a:off x="10030838" y="5108608"/>
            <a:ext cx="6658037" cy="2447350"/>
          </a:xfrm>
          <a:prstGeom prst="rect">
            <a:avLst/>
          </a:prstGeom>
        </p:spPr>
        <p:txBody>
          <a:bodyPr anchor="t" rtlCol="false" tIns="0" lIns="0" bIns="0" rIns="0">
            <a:spAutoFit/>
          </a:bodyPr>
          <a:lstStyle/>
          <a:p>
            <a:pPr algn="just" marL="490659" indent="-245329" lvl="1">
              <a:lnSpc>
                <a:spcPts val="3181"/>
              </a:lnSpc>
              <a:buFont typeface="Arial"/>
              <a:buChar char="•"/>
            </a:pPr>
            <a:r>
              <a:rPr lang="en-US" sz="2272">
                <a:solidFill>
                  <a:srgbClr val="8B674A"/>
                </a:solidFill>
                <a:latin typeface="Agrandir Bold"/>
              </a:rPr>
              <a:t>Waktu: O(1)</a:t>
            </a:r>
          </a:p>
          <a:p>
            <a:pPr algn="just" marL="490659" indent="-245329" lvl="1">
              <a:lnSpc>
                <a:spcPts val="3181"/>
              </a:lnSpc>
              <a:buFont typeface="Arial"/>
              <a:buChar char="•"/>
            </a:pPr>
            <a:r>
              <a:rPr lang="en-US" sz="2272">
                <a:solidFill>
                  <a:srgbClr val="8B674A"/>
                </a:solidFill>
                <a:latin typeface="Agrandir Bold"/>
              </a:rPr>
              <a:t>Deskripsi: Best case terjadi ketika tidak ada konflik hashing, sehingga pencarian langsung menuju lokasi yang sesuai dalam tabel hash.</a:t>
            </a:r>
          </a:p>
          <a:p>
            <a:pPr algn="just" marL="0" indent="0" lvl="0">
              <a:lnSpc>
                <a:spcPts val="3181"/>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DAF4E61cDt8</dc:identifier>
  <dcterms:modified xsi:type="dcterms:W3CDTF">2011-08-01T06:04:30Z</dcterms:modified>
  <cp:revision>1</cp:revision>
  <dc:title>Kelompok 8_DAA</dc:title>
</cp:coreProperties>
</file>